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7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152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PlaceHolder 1"/>
          <p:cNvSpPr>
            <a:spLocks noGrp="1"/>
          </p:cNvSpPr>
          <p:nvPr>
            <p:ph type="body"/>
          </p:nvPr>
        </p:nvSpPr>
        <p:spPr>
          <a:xfrm>
            <a:off x="756000" y="5078520"/>
            <a:ext cx="6047640" cy="4811040"/>
          </a:xfrm>
          <a:prstGeom prst="rect">
            <a:avLst/>
          </a:prstGeom>
        </p:spPr>
        <p:txBody>
          <a:bodyPr lIns="0" tIns="0" rIns="0" bIns="0"/>
          <a:lstStyle/>
          <a:p>
            <a:r>
              <a:rPr lang="fr-FR" sz="2000" b="0" strike="noStrike" spc="-1">
                <a:solidFill>
                  <a:srgbClr val="000000"/>
                </a:solidFill>
                <a:uFill>
                  <a:solidFill>
                    <a:srgbClr val="FFFFFF"/>
                  </a:solidFill>
                </a:uFill>
                <a:latin typeface="Arial"/>
              </a:rPr>
              <a:t>Cliquez pour modifier le format des notes</a:t>
            </a:r>
          </a:p>
        </p:txBody>
      </p:sp>
      <p:sp>
        <p:nvSpPr>
          <p:cNvPr id="149" name="PlaceHolder 2"/>
          <p:cNvSpPr>
            <a:spLocks noGrp="1"/>
          </p:cNvSpPr>
          <p:nvPr>
            <p:ph type="hdr"/>
          </p:nvPr>
        </p:nvSpPr>
        <p:spPr>
          <a:xfrm>
            <a:off x="0" y="0"/>
            <a:ext cx="3280680" cy="534240"/>
          </a:xfrm>
          <a:prstGeom prst="rect">
            <a:avLst/>
          </a:prstGeom>
        </p:spPr>
        <p:txBody>
          <a:bodyPr lIns="0" tIns="0" rIns="0" bIns="0"/>
          <a:lstStyle/>
          <a:p>
            <a:r>
              <a:rPr lang="fr-FR" sz="1400" b="0" strike="noStrike" spc="-1">
                <a:solidFill>
                  <a:srgbClr val="000000"/>
                </a:solidFill>
                <a:uFill>
                  <a:solidFill>
                    <a:srgbClr val="FFFFFF"/>
                  </a:solidFill>
                </a:uFill>
                <a:latin typeface="Times New Roman"/>
              </a:rPr>
              <a:t>&lt;en-tête&gt;</a:t>
            </a:r>
          </a:p>
        </p:txBody>
      </p:sp>
      <p:sp>
        <p:nvSpPr>
          <p:cNvPr id="150" name="PlaceHolder 3"/>
          <p:cNvSpPr>
            <a:spLocks noGrp="1"/>
          </p:cNvSpPr>
          <p:nvPr>
            <p:ph type="dt"/>
          </p:nvPr>
        </p:nvSpPr>
        <p:spPr>
          <a:xfrm>
            <a:off x="4278960" y="0"/>
            <a:ext cx="3280680" cy="534240"/>
          </a:xfrm>
          <a:prstGeom prst="rect">
            <a:avLst/>
          </a:prstGeom>
        </p:spPr>
        <p:txBody>
          <a:bodyPr lIns="0" tIns="0" rIns="0" bIns="0"/>
          <a:lstStyle/>
          <a:p>
            <a:pPr algn="r"/>
            <a:r>
              <a:rPr lang="fr-FR" sz="1400" b="0" strike="noStrike" spc="-1">
                <a:solidFill>
                  <a:srgbClr val="000000"/>
                </a:solidFill>
                <a:uFill>
                  <a:solidFill>
                    <a:srgbClr val="FFFFFF"/>
                  </a:solidFill>
                </a:uFill>
                <a:latin typeface="Times New Roman"/>
              </a:rPr>
              <a:t>&lt;date/heure&gt;</a:t>
            </a:r>
          </a:p>
        </p:txBody>
      </p:sp>
      <p:sp>
        <p:nvSpPr>
          <p:cNvPr id="151" name="PlaceHolder 4"/>
          <p:cNvSpPr>
            <a:spLocks noGrp="1"/>
          </p:cNvSpPr>
          <p:nvPr>
            <p:ph type="ftr"/>
          </p:nvPr>
        </p:nvSpPr>
        <p:spPr>
          <a:xfrm>
            <a:off x="0" y="10157400"/>
            <a:ext cx="3280680" cy="534240"/>
          </a:xfrm>
          <a:prstGeom prst="rect">
            <a:avLst/>
          </a:prstGeom>
        </p:spPr>
        <p:txBody>
          <a:bodyPr lIns="0" tIns="0" rIns="0" bIns="0" anchor="b"/>
          <a:lstStyle/>
          <a:p>
            <a:r>
              <a:rPr lang="fr-FR" sz="1400" b="0" strike="noStrike" spc="-1">
                <a:solidFill>
                  <a:srgbClr val="000000"/>
                </a:solidFill>
                <a:uFill>
                  <a:solidFill>
                    <a:srgbClr val="FFFFFF"/>
                  </a:solidFill>
                </a:uFill>
                <a:latin typeface="Times New Roman"/>
              </a:rPr>
              <a:t>&lt;pied de page&gt;</a:t>
            </a:r>
          </a:p>
        </p:txBody>
      </p:sp>
      <p:sp>
        <p:nvSpPr>
          <p:cNvPr id="152" name="PlaceHolder 5"/>
          <p:cNvSpPr>
            <a:spLocks noGrp="1"/>
          </p:cNvSpPr>
          <p:nvPr>
            <p:ph type="sldNum"/>
          </p:nvPr>
        </p:nvSpPr>
        <p:spPr>
          <a:xfrm>
            <a:off x="4278960" y="10157400"/>
            <a:ext cx="3280680" cy="534240"/>
          </a:xfrm>
          <a:prstGeom prst="rect">
            <a:avLst/>
          </a:prstGeom>
        </p:spPr>
        <p:txBody>
          <a:bodyPr lIns="0" tIns="0" rIns="0" bIns="0" anchor="b"/>
          <a:lstStyle/>
          <a:p>
            <a:pPr algn="r"/>
            <a:fld id="{563DDD42-F62F-4FA9-9F38-C0711F164898}" type="slidenum">
              <a:rPr lang="fr-FR" sz="1400" b="0" strike="noStrike" spc="-1">
                <a:solidFill>
                  <a:srgbClr val="000000"/>
                </a:solidFill>
                <a:uFill>
                  <a:solidFill>
                    <a:srgbClr val="FFFFFF"/>
                  </a:solidFill>
                </a:uFill>
                <a:latin typeface="Times New Roman"/>
              </a:rPr>
              <a:t>‹N°›</a:t>
            </a:fld>
            <a:endParaRPr lang="fr-FR"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PlaceHolder 1"/>
          <p:cNvSpPr>
            <a:spLocks noGrp="1"/>
          </p:cNvSpPr>
          <p:nvPr>
            <p:ph type="body"/>
          </p:nvPr>
        </p:nvSpPr>
        <p:spPr>
          <a:xfrm>
            <a:off x="685800" y="4343400"/>
            <a:ext cx="5483160" cy="4111560"/>
          </a:xfrm>
          <a:prstGeom prst="rect">
            <a:avLst/>
          </a:prstGeom>
        </p:spPr>
        <p:txBody>
          <a:bodyPr lIns="0" tIns="0" rIns="0" bIns="0"/>
          <a:lstStyle/>
          <a:p>
            <a:endParaRPr lang="fr-FR" sz="2000" b="0" strike="noStrike" spc="-1">
              <a:solidFill>
                <a:srgbClr val="000000"/>
              </a:solidFill>
              <a:uFill>
                <a:solidFill>
                  <a:srgbClr val="FFFFFF"/>
                </a:solidFill>
              </a:uFill>
              <a:latin typeface="Arial"/>
            </a:endParaRPr>
          </a:p>
        </p:txBody>
      </p:sp>
      <p:sp>
        <p:nvSpPr>
          <p:cNvPr id="788" name="CustomShape 2"/>
          <p:cNvSpPr/>
          <p:nvPr/>
        </p:nvSpPr>
        <p:spPr>
          <a:xfrm>
            <a:off x="3884760" y="8685360"/>
            <a:ext cx="2968560" cy="453960"/>
          </a:xfrm>
          <a:prstGeom prst="rect">
            <a:avLst/>
          </a:prstGeom>
          <a:noFill/>
          <a:ln>
            <a:noFill/>
          </a:ln>
        </p:spPr>
        <p:style>
          <a:lnRef idx="0">
            <a:scrgbClr r="0" g="0" b="0"/>
          </a:lnRef>
          <a:fillRef idx="0">
            <a:scrgbClr r="0" g="0" b="0"/>
          </a:fillRef>
          <a:effectRef idx="0">
            <a:scrgbClr r="0" g="0" b="0"/>
          </a:effectRef>
          <a:fontRef idx="minor"/>
        </p:style>
      </p:sp>
      <p:sp>
        <p:nvSpPr>
          <p:cNvPr id="789" name="CustomShape 3"/>
          <p:cNvSpPr/>
          <p:nvPr/>
        </p:nvSpPr>
        <p:spPr>
          <a:xfrm>
            <a:off x="0" y="10157400"/>
            <a:ext cx="3277800" cy="531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lang="fr-FR" sz="1400" b="0" strike="noStrike" spc="-1">
              <a:solidFill>
                <a:srgbClr val="000000"/>
              </a:solidFill>
              <a:uFill>
                <a:solidFill>
                  <a:srgbClr val="FFFFFF"/>
                </a:solidFill>
              </a:u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PlaceHolder 1"/>
          <p:cNvSpPr>
            <a:spLocks noGrp="1"/>
          </p:cNvSpPr>
          <p:nvPr>
            <p:ph type="body"/>
          </p:nvPr>
        </p:nvSpPr>
        <p:spPr>
          <a:xfrm>
            <a:off x="756000" y="5078520"/>
            <a:ext cx="6044760" cy="4808160"/>
          </a:xfrm>
          <a:prstGeom prst="rect">
            <a:avLst/>
          </a:prstGeom>
        </p:spPr>
        <p:txBody>
          <a:bodyPr lIns="0" tIns="0" rIns="0" bIns="0"/>
          <a:lstStyle/>
          <a:p>
            <a:endParaRPr lang="fr-FR" sz="2000" b="0" strike="noStrike" spc="-1">
              <a:solidFill>
                <a:srgbClr val="000000"/>
              </a:solidFill>
              <a:uFill>
                <a:solidFill>
                  <a:srgbClr val="FFFFFF"/>
                </a:solidFill>
              </a:uFill>
              <a:latin typeface="Arial"/>
            </a:endParaRPr>
          </a:p>
        </p:txBody>
      </p:sp>
      <p:sp>
        <p:nvSpPr>
          <p:cNvPr id="791" name="CustomShape 2"/>
          <p:cNvSpPr/>
          <p:nvPr/>
        </p:nvSpPr>
        <p:spPr>
          <a:xfrm>
            <a:off x="4278960" y="10157400"/>
            <a:ext cx="3277800" cy="531360"/>
          </a:xfrm>
          <a:prstGeom prst="rect">
            <a:avLst/>
          </a:prstGeom>
          <a:noFill/>
          <a:ln>
            <a:noFill/>
          </a:ln>
        </p:spPr>
        <p:style>
          <a:lnRef idx="0">
            <a:scrgbClr r="0" g="0" b="0"/>
          </a:lnRef>
          <a:fillRef idx="0">
            <a:scrgbClr r="0" g="0" b="0"/>
          </a:fillRef>
          <a:effectRef idx="0">
            <a:scrgbClr r="0" g="0" b="0"/>
          </a:effectRef>
          <a:fontRef idx="minor"/>
        </p:style>
      </p:sp>
      <p:sp>
        <p:nvSpPr>
          <p:cNvPr id="792" name="CustomShape 3"/>
          <p:cNvSpPr/>
          <p:nvPr/>
        </p:nvSpPr>
        <p:spPr>
          <a:xfrm>
            <a:off x="0" y="10157400"/>
            <a:ext cx="3277800" cy="531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lang="fr-FR" sz="1400" b="0" strike="noStrike" spc="-1">
              <a:solidFill>
                <a:srgbClr val="000000"/>
              </a:solidFill>
              <a:uFill>
                <a:solidFill>
                  <a:srgbClr val="FFFFFF"/>
                </a:solidFill>
              </a:uFill>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PlaceHolder 1"/>
          <p:cNvSpPr>
            <a:spLocks noGrp="1"/>
          </p:cNvSpPr>
          <p:nvPr>
            <p:ph type="body"/>
          </p:nvPr>
        </p:nvSpPr>
        <p:spPr>
          <a:xfrm>
            <a:off x="756000" y="5078520"/>
            <a:ext cx="6044760" cy="4808160"/>
          </a:xfrm>
          <a:prstGeom prst="rect">
            <a:avLst/>
          </a:prstGeom>
        </p:spPr>
        <p:txBody>
          <a:bodyPr lIns="0" tIns="0" rIns="0" bIns="0"/>
          <a:lstStyle/>
          <a:p>
            <a:endParaRPr lang="fr-FR" sz="2000" b="0" strike="noStrike" spc="-1">
              <a:solidFill>
                <a:srgbClr val="000000"/>
              </a:solidFill>
              <a:uFill>
                <a:solidFill>
                  <a:srgbClr val="FFFFFF"/>
                </a:solidFill>
              </a:uFill>
              <a:latin typeface="Arial"/>
            </a:endParaRPr>
          </a:p>
        </p:txBody>
      </p:sp>
      <p:sp>
        <p:nvSpPr>
          <p:cNvPr id="794" name="CustomShape 2"/>
          <p:cNvSpPr/>
          <p:nvPr/>
        </p:nvSpPr>
        <p:spPr>
          <a:xfrm>
            <a:off x="4278960" y="10157400"/>
            <a:ext cx="3277800" cy="531360"/>
          </a:xfrm>
          <a:prstGeom prst="rect">
            <a:avLst/>
          </a:prstGeom>
          <a:noFill/>
          <a:ln>
            <a:noFill/>
          </a:ln>
        </p:spPr>
        <p:style>
          <a:lnRef idx="0">
            <a:scrgbClr r="0" g="0" b="0"/>
          </a:lnRef>
          <a:fillRef idx="0">
            <a:scrgbClr r="0" g="0" b="0"/>
          </a:fillRef>
          <a:effectRef idx="0">
            <a:scrgbClr r="0" g="0" b="0"/>
          </a:effectRef>
          <a:fontRef idx="minor"/>
        </p:style>
      </p:sp>
      <p:sp>
        <p:nvSpPr>
          <p:cNvPr id="795" name="CustomShape 3"/>
          <p:cNvSpPr/>
          <p:nvPr/>
        </p:nvSpPr>
        <p:spPr>
          <a:xfrm>
            <a:off x="0" y="10157400"/>
            <a:ext cx="3277800" cy="531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fr-FR" sz="1400" b="0" strike="noStrike" spc="-1">
                <a:solidFill>
                  <a:srgbClr val="000000"/>
                </a:solidFill>
                <a:uFill>
                  <a:solidFill>
                    <a:srgbClr val="FFFFFF"/>
                  </a:solidFill>
                </a:uFill>
                <a:latin typeface="Times New Roman"/>
                <a:ea typeface="+mn-ea"/>
              </a:rPr>
              <a:t>Guide méthodologique pour l'extraction des données par l'outil Altaïr - 9 octobre 2016 - Fabrice Nicol-Vitalia Le Boudec </a:t>
            </a:r>
            <a:endParaRPr lang="fr-FR" sz="1400" b="0" strike="noStrike" spc="-1">
              <a:solidFill>
                <a:srgbClr val="000000"/>
              </a:solidFill>
              <a:uFill>
                <a:solidFill>
                  <a:srgbClr val="FFFFFF"/>
                </a:solidFill>
              </a:u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2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2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33"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34" name="PlaceHolder 5"/>
          <p:cNvSpPr>
            <a:spLocks noGrp="1"/>
          </p:cNvSpPr>
          <p:nvPr>
            <p:ph type="body"/>
          </p:nvPr>
        </p:nvSpPr>
        <p:spPr>
          <a:xfrm>
            <a:off x="457200" y="368208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3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37" name="PlaceHolder 3"/>
          <p:cNvSpPr>
            <a:spLocks noGrp="1"/>
          </p:cNvSpPr>
          <p:nvPr>
            <p:ph type="body"/>
          </p:nvPr>
        </p:nvSpPr>
        <p:spPr>
          <a:xfrm>
            <a:off x="457200" y="1604520"/>
            <a:ext cx="822924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pic>
        <p:nvPicPr>
          <p:cNvPr id="38" name="Image 37"/>
          <p:cNvPicPr/>
          <p:nvPr/>
        </p:nvPicPr>
        <p:blipFill>
          <a:blip r:embed="rId2"/>
          <a:stretch/>
        </p:blipFill>
        <p:spPr>
          <a:xfrm>
            <a:off x="2078640" y="1604520"/>
            <a:ext cx="4985640" cy="3977280"/>
          </a:xfrm>
          <a:prstGeom prst="rect">
            <a:avLst/>
          </a:prstGeom>
          <a:ln>
            <a:noFill/>
          </a:ln>
        </p:spPr>
      </p:pic>
      <p:pic>
        <p:nvPicPr>
          <p:cNvPr id="39" name="Image 38"/>
          <p:cNvPicPr/>
          <p:nvPr/>
        </p:nvPicPr>
        <p:blipFill>
          <a:blip r:embed="rId2"/>
          <a:stretch/>
        </p:blipFill>
        <p:spPr>
          <a:xfrm>
            <a:off x="2078640" y="1604520"/>
            <a:ext cx="498564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4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4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4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4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457200" y="368208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54" name="PlaceHolder 4"/>
          <p:cNvSpPr>
            <a:spLocks noGrp="1"/>
          </p:cNvSpPr>
          <p:nvPr>
            <p:ph type="body"/>
          </p:nvPr>
        </p:nvSpPr>
        <p:spPr>
          <a:xfrm>
            <a:off x="4674240" y="1604520"/>
            <a:ext cx="401580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5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6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6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6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6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70" name="PlaceHolder 5"/>
          <p:cNvSpPr>
            <a:spLocks noGrp="1"/>
          </p:cNvSpPr>
          <p:nvPr>
            <p:ph type="body"/>
          </p:nvPr>
        </p:nvSpPr>
        <p:spPr>
          <a:xfrm>
            <a:off x="457200" y="368208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457200" y="1604520"/>
            <a:ext cx="822924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pic>
        <p:nvPicPr>
          <p:cNvPr id="74" name="Image 73"/>
          <p:cNvPicPr/>
          <p:nvPr/>
        </p:nvPicPr>
        <p:blipFill>
          <a:blip r:embed="rId2"/>
          <a:stretch/>
        </p:blipFill>
        <p:spPr>
          <a:xfrm>
            <a:off x="2078640" y="1604520"/>
            <a:ext cx="4985640" cy="3977280"/>
          </a:xfrm>
          <a:prstGeom prst="rect">
            <a:avLst/>
          </a:prstGeom>
          <a:ln>
            <a:noFill/>
          </a:ln>
        </p:spPr>
      </p:pic>
      <p:pic>
        <p:nvPicPr>
          <p:cNvPr id="75" name="Image 74"/>
          <p:cNvPicPr/>
          <p:nvPr/>
        </p:nvPicPr>
        <p:blipFill>
          <a:blip r:embed="rId2"/>
          <a:stretch/>
        </p:blipFill>
        <p:spPr>
          <a:xfrm>
            <a:off x="2078640" y="1604520"/>
            <a:ext cx="4985640" cy="39772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89" name="PlaceHolder 3"/>
          <p:cNvSpPr>
            <a:spLocks noGrp="1"/>
          </p:cNvSpPr>
          <p:nvPr>
            <p:ph type="body"/>
          </p:nvPr>
        </p:nvSpPr>
        <p:spPr>
          <a:xfrm>
            <a:off x="457200" y="368208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90" name="PlaceHolder 4"/>
          <p:cNvSpPr>
            <a:spLocks noGrp="1"/>
          </p:cNvSpPr>
          <p:nvPr>
            <p:ph type="body"/>
          </p:nvPr>
        </p:nvSpPr>
        <p:spPr>
          <a:xfrm>
            <a:off x="4674240" y="1604520"/>
            <a:ext cx="401580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105"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106" name="PlaceHolder 5"/>
          <p:cNvSpPr>
            <a:spLocks noGrp="1"/>
          </p:cNvSpPr>
          <p:nvPr>
            <p:ph type="body"/>
          </p:nvPr>
        </p:nvSpPr>
        <p:spPr>
          <a:xfrm>
            <a:off x="457200" y="368208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108"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109" name="PlaceHolder 3"/>
          <p:cNvSpPr>
            <a:spLocks noGrp="1"/>
          </p:cNvSpPr>
          <p:nvPr>
            <p:ph type="body"/>
          </p:nvPr>
        </p:nvSpPr>
        <p:spPr>
          <a:xfrm>
            <a:off x="457200" y="1604520"/>
            <a:ext cx="822924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pic>
        <p:nvPicPr>
          <p:cNvPr id="110" name="Image 109"/>
          <p:cNvPicPr/>
          <p:nvPr/>
        </p:nvPicPr>
        <p:blipFill>
          <a:blip r:embed="rId2"/>
          <a:stretch/>
        </p:blipFill>
        <p:spPr>
          <a:xfrm>
            <a:off x="2078640" y="1604520"/>
            <a:ext cx="4985640" cy="3977280"/>
          </a:xfrm>
          <a:prstGeom prst="rect">
            <a:avLst/>
          </a:prstGeom>
          <a:ln>
            <a:noFill/>
          </a:ln>
        </p:spPr>
      </p:pic>
      <p:pic>
        <p:nvPicPr>
          <p:cNvPr id="111" name="Image 110"/>
          <p:cNvPicPr/>
          <p:nvPr/>
        </p:nvPicPr>
        <p:blipFill>
          <a:blip r:embed="rId2"/>
          <a:stretch/>
        </p:blipFill>
        <p:spPr>
          <a:xfrm>
            <a:off x="2078640" y="1604520"/>
            <a:ext cx="4985640" cy="397728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11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11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1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1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11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12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12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125" name="PlaceHolder 3"/>
          <p:cNvSpPr>
            <a:spLocks noGrp="1"/>
          </p:cNvSpPr>
          <p:nvPr>
            <p:ph type="body"/>
          </p:nvPr>
        </p:nvSpPr>
        <p:spPr>
          <a:xfrm>
            <a:off x="457200" y="368208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126" name="PlaceHolder 4"/>
          <p:cNvSpPr>
            <a:spLocks noGrp="1"/>
          </p:cNvSpPr>
          <p:nvPr>
            <p:ph type="body"/>
          </p:nvPr>
        </p:nvSpPr>
        <p:spPr>
          <a:xfrm>
            <a:off x="4674240" y="1604520"/>
            <a:ext cx="401580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12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12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13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13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13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13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13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13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13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14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141"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142" name="PlaceHolder 5"/>
          <p:cNvSpPr>
            <a:spLocks noGrp="1"/>
          </p:cNvSpPr>
          <p:nvPr>
            <p:ph type="body"/>
          </p:nvPr>
        </p:nvSpPr>
        <p:spPr>
          <a:xfrm>
            <a:off x="457200" y="368208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14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145" name="PlaceHolder 3"/>
          <p:cNvSpPr>
            <a:spLocks noGrp="1"/>
          </p:cNvSpPr>
          <p:nvPr>
            <p:ph type="body"/>
          </p:nvPr>
        </p:nvSpPr>
        <p:spPr>
          <a:xfrm>
            <a:off x="457200" y="1604520"/>
            <a:ext cx="822924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pic>
        <p:nvPicPr>
          <p:cNvPr id="146" name="Image 145"/>
          <p:cNvPicPr/>
          <p:nvPr/>
        </p:nvPicPr>
        <p:blipFill>
          <a:blip r:embed="rId2"/>
          <a:stretch/>
        </p:blipFill>
        <p:spPr>
          <a:xfrm>
            <a:off x="2078640" y="1604520"/>
            <a:ext cx="4985640" cy="3977280"/>
          </a:xfrm>
          <a:prstGeom prst="rect">
            <a:avLst/>
          </a:prstGeom>
          <a:ln>
            <a:noFill/>
          </a:ln>
        </p:spPr>
      </p:pic>
      <p:pic>
        <p:nvPicPr>
          <p:cNvPr id="147" name="Image 146"/>
          <p:cNvPicPr/>
          <p:nvPr/>
        </p:nvPicPr>
        <p:blipFill>
          <a:blip r:embed="rId2"/>
          <a:stretch/>
        </p:blipFill>
        <p:spPr>
          <a:xfrm>
            <a:off x="2078640" y="1604520"/>
            <a:ext cx="4985640" cy="3977280"/>
          </a:xfrm>
          <a:prstGeom prst="rect">
            <a:avLst/>
          </a:prstGeom>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457200" y="368208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1604520"/>
            <a:ext cx="401580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endParaRPr lang="fr-FR" sz="18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
        <p:nvSpPr>
          <p:cNvPr id="2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fr-FR" sz="28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CustomShape 1" hidden="1"/>
          <p:cNvSpPr/>
          <p:nvPr/>
        </p:nvSpPr>
        <p:spPr>
          <a:xfrm>
            <a:off x="360360" y="6321600"/>
            <a:ext cx="8420040" cy="17604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7" name="Image 10"/>
          <p:cNvPicPr/>
          <p:nvPr/>
        </p:nvPicPr>
        <p:blipFill>
          <a:blip r:embed="rId14"/>
          <a:stretch/>
        </p:blipFill>
        <p:spPr>
          <a:xfrm>
            <a:off x="4211640" y="287280"/>
            <a:ext cx="717480" cy="717480"/>
          </a:xfrm>
          <a:prstGeom prst="rect">
            <a:avLst/>
          </a:prstGeom>
          <a:ln>
            <a:noFill/>
          </a:ln>
        </p:spPr>
      </p:pic>
      <p:sp>
        <p:nvSpPr>
          <p:cNvPr id="2" name="CustomShape 2"/>
          <p:cNvSpPr/>
          <p:nvPr/>
        </p:nvSpPr>
        <p:spPr>
          <a:xfrm>
            <a:off x="360360" y="1295280"/>
            <a:ext cx="8420040" cy="4460760"/>
          </a:xfrm>
          <a:prstGeom prst="rect">
            <a:avLst/>
          </a:prstGeom>
          <a:ln>
            <a:noFill/>
          </a:ln>
        </p:spPr>
        <p:style>
          <a:lnRef idx="2">
            <a:schemeClr val="accent1">
              <a:shade val="50000"/>
            </a:schemeClr>
          </a:lnRef>
          <a:fillRef idx="1">
            <a:schemeClr val="accent1"/>
          </a:fillRef>
          <a:effectRef idx="0">
            <a:schemeClr val="accent1"/>
          </a:effectRef>
          <a:fontRef idx="minor"/>
        </p:style>
      </p:sp>
      <p:pic>
        <p:nvPicPr>
          <p:cNvPr id="3" name="Image 1"/>
          <p:cNvPicPr/>
          <p:nvPr/>
        </p:nvPicPr>
        <p:blipFill>
          <a:blip r:embed="rId15"/>
          <a:stretch/>
        </p:blipFill>
        <p:spPr>
          <a:xfrm>
            <a:off x="2663640" y="0"/>
            <a:ext cx="4316760" cy="1185840"/>
          </a:xfrm>
          <a:prstGeom prst="rect">
            <a:avLst/>
          </a:prstGeom>
          <a:ln>
            <a:noFill/>
          </a:ln>
        </p:spPr>
      </p:pic>
      <p:sp>
        <p:nvSpPr>
          <p:cNvPr id="4" name="PlaceHolder 3"/>
          <p:cNvSpPr>
            <a:spLocks noGrp="1"/>
          </p:cNvSpPr>
          <p:nvPr>
            <p:ph type="title"/>
          </p:nvPr>
        </p:nvSpPr>
        <p:spPr>
          <a:xfrm>
            <a:off x="457200" y="273600"/>
            <a:ext cx="8229240" cy="1144800"/>
          </a:xfrm>
          <a:prstGeom prst="rect">
            <a:avLst/>
          </a:prstGeom>
        </p:spPr>
        <p:txBody>
          <a:bodyPr lIns="0" tIns="0" rIns="0" bIns="0" anchor="ctr"/>
          <a:lstStyle/>
          <a:p>
            <a:r>
              <a:rPr lang="fr-FR" sz="1800" b="0" strike="noStrike" spc="-1">
                <a:solidFill>
                  <a:srgbClr val="000000"/>
                </a:solidFill>
                <a:uFill>
                  <a:solidFill>
                    <a:srgbClr val="FFFFFF"/>
                  </a:solidFill>
                </a:uFill>
                <a:latin typeface="Arial"/>
              </a:rPr>
              <a:t>Cliquez pour éditer le format du texte-titre</a:t>
            </a:r>
          </a:p>
        </p:txBody>
      </p:sp>
      <p:sp>
        <p:nvSpPr>
          <p:cNvPr id="5" name="PlaceHolder 4"/>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2800" b="0" strike="noStrike" spc="-1">
                <a:solidFill>
                  <a:srgbClr val="000000"/>
                </a:solidFill>
                <a:uFill>
                  <a:solidFill>
                    <a:srgbClr val="FFFFFF"/>
                  </a:solidFill>
                </a:uFill>
                <a:latin typeface="Arial"/>
              </a:rPr>
              <a:t>Cliquez pour éditer le format du plan de texte</a:t>
            </a:r>
          </a:p>
          <a:p>
            <a:pPr marL="864000" lvl="1" indent="-324000">
              <a:spcBef>
                <a:spcPts val="1134"/>
              </a:spcBef>
              <a:buClr>
                <a:srgbClr val="000000"/>
              </a:buClr>
              <a:buSzPct val="75000"/>
              <a:buFont typeface="Symbol" charset="2"/>
              <a:buChar char=""/>
            </a:pPr>
            <a:r>
              <a:rPr lang="fr-FR" sz="2000" b="0" strike="noStrike" spc="-1">
                <a:solidFill>
                  <a:srgbClr val="000000"/>
                </a:solidFill>
                <a:uFill>
                  <a:solidFill>
                    <a:srgbClr val="FFFFFF"/>
                  </a:solidFill>
                </a:uFill>
                <a:latin typeface="Arial"/>
              </a:rPr>
              <a:t>Second niveau de plan</a:t>
            </a:r>
          </a:p>
          <a:p>
            <a:pPr marL="1296000" lvl="2" indent="-288000">
              <a:spcBef>
                <a:spcPts val="850"/>
              </a:spcBef>
              <a:buClr>
                <a:srgbClr val="000000"/>
              </a:buClr>
              <a:buSzPct val="45000"/>
              <a:buFont typeface="Wingdings" charset="2"/>
              <a:buChar char=""/>
            </a:pPr>
            <a:r>
              <a:rPr lang="fr-FR" sz="1800" b="0" strike="noStrike" spc="-1">
                <a:solidFill>
                  <a:srgbClr val="000000"/>
                </a:solidFill>
                <a:uFill>
                  <a:solidFill>
                    <a:srgbClr val="FFFFFF"/>
                  </a:solidFill>
                </a:uFill>
                <a:latin typeface="Arial"/>
              </a:rPr>
              <a:t>Troisième niveau de plan</a:t>
            </a:r>
          </a:p>
          <a:p>
            <a:pPr marL="1728000" lvl="3" indent="-216000">
              <a:spcBef>
                <a:spcPts val="567"/>
              </a:spcBef>
              <a:buClr>
                <a:srgbClr val="000000"/>
              </a:buClr>
              <a:buSzPct val="75000"/>
              <a:buFont typeface="Symbol" charset="2"/>
              <a:buChar char=""/>
            </a:pPr>
            <a:r>
              <a:rPr lang="fr-FR" sz="1800" b="0" strike="noStrike" spc="-1">
                <a:solidFill>
                  <a:srgbClr val="000000"/>
                </a:solidFill>
                <a:uFill>
                  <a:solidFill>
                    <a:srgbClr val="FFFFFF"/>
                  </a:solidFill>
                </a:uFill>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solidFill>
                  <a:srgbClr val="000000"/>
                </a:solidFill>
                <a:uFill>
                  <a:solidFill>
                    <a:srgbClr val="FFFFFF"/>
                  </a:solidFill>
                </a:uFill>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solidFill>
                  <a:srgbClr val="000000"/>
                </a:solidFill>
                <a:uFill>
                  <a:solidFill>
                    <a:srgbClr val="FFFFFF"/>
                  </a:solidFill>
                </a:uFill>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solidFill>
                  <a:srgbClr val="000000"/>
                </a:solidFill>
                <a:uFill>
                  <a:solidFill>
                    <a:srgbClr val="FFFFFF"/>
                  </a:solidFill>
                </a:uFill>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r>
              <a:rPr lang="fr-FR" sz="1800" b="0" strike="noStrike" spc="-1">
                <a:solidFill>
                  <a:srgbClr val="000000"/>
                </a:solidFill>
                <a:uFill>
                  <a:solidFill>
                    <a:srgbClr val="FFFFFF"/>
                  </a:solidFill>
                </a:uFill>
                <a:latin typeface="Arial"/>
              </a:rPr>
              <a:t>Cliquez pour éditer le format du texte-titre</a:t>
            </a:r>
          </a:p>
        </p:txBody>
      </p:sp>
      <p:sp>
        <p:nvSpPr>
          <p:cNvPr id="41"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2800" b="0" strike="noStrike" spc="-1">
                <a:solidFill>
                  <a:srgbClr val="000000"/>
                </a:solidFill>
                <a:uFill>
                  <a:solidFill>
                    <a:srgbClr val="FFFFFF"/>
                  </a:solidFill>
                </a:uFill>
                <a:latin typeface="Arial"/>
              </a:rPr>
              <a:t>Cliquez pour éditer le format du plan de texte</a:t>
            </a:r>
          </a:p>
          <a:p>
            <a:pPr marL="864000" lvl="1" indent="-324000">
              <a:spcBef>
                <a:spcPts val="1134"/>
              </a:spcBef>
              <a:buClr>
                <a:srgbClr val="000000"/>
              </a:buClr>
              <a:buSzPct val="75000"/>
              <a:buFont typeface="Symbol" charset="2"/>
              <a:buChar char=""/>
            </a:pPr>
            <a:r>
              <a:rPr lang="fr-FR" sz="2000" b="0" strike="noStrike" spc="-1">
                <a:solidFill>
                  <a:srgbClr val="000000"/>
                </a:solidFill>
                <a:uFill>
                  <a:solidFill>
                    <a:srgbClr val="FFFFFF"/>
                  </a:solidFill>
                </a:uFill>
                <a:latin typeface="Arial"/>
              </a:rPr>
              <a:t>Second niveau de plan</a:t>
            </a:r>
          </a:p>
          <a:p>
            <a:pPr marL="1296000" lvl="2" indent="-288000">
              <a:spcBef>
                <a:spcPts val="850"/>
              </a:spcBef>
              <a:buClr>
                <a:srgbClr val="000000"/>
              </a:buClr>
              <a:buSzPct val="45000"/>
              <a:buFont typeface="Wingdings" charset="2"/>
              <a:buChar char=""/>
            </a:pPr>
            <a:r>
              <a:rPr lang="fr-FR" sz="1800" b="0" strike="noStrike" spc="-1">
                <a:solidFill>
                  <a:srgbClr val="000000"/>
                </a:solidFill>
                <a:uFill>
                  <a:solidFill>
                    <a:srgbClr val="FFFFFF"/>
                  </a:solidFill>
                </a:uFill>
                <a:latin typeface="Arial"/>
              </a:rPr>
              <a:t>Troisième niveau de plan</a:t>
            </a:r>
          </a:p>
          <a:p>
            <a:pPr marL="1728000" lvl="3" indent="-216000">
              <a:spcBef>
                <a:spcPts val="567"/>
              </a:spcBef>
              <a:buClr>
                <a:srgbClr val="000000"/>
              </a:buClr>
              <a:buSzPct val="75000"/>
              <a:buFont typeface="Symbol" charset="2"/>
              <a:buChar char=""/>
            </a:pPr>
            <a:r>
              <a:rPr lang="fr-FR" sz="1800" b="0" strike="noStrike" spc="-1">
                <a:solidFill>
                  <a:srgbClr val="000000"/>
                </a:solidFill>
                <a:uFill>
                  <a:solidFill>
                    <a:srgbClr val="FFFFFF"/>
                  </a:solidFill>
                </a:uFill>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solidFill>
                  <a:srgbClr val="000000"/>
                </a:solidFill>
                <a:uFill>
                  <a:solidFill>
                    <a:srgbClr val="FFFFFF"/>
                  </a:solidFill>
                </a:uFill>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solidFill>
                  <a:srgbClr val="000000"/>
                </a:solidFill>
                <a:uFill>
                  <a:solidFill>
                    <a:srgbClr val="FFFFFF"/>
                  </a:solidFill>
                </a:uFill>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solidFill>
                  <a:srgbClr val="000000"/>
                </a:solidFill>
                <a:uFill>
                  <a:solidFill>
                    <a:srgbClr val="FFFFFF"/>
                  </a:solidFill>
                </a:uFill>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8880" cy="1144440"/>
          </a:xfrm>
          <a:prstGeom prst="rect">
            <a:avLst/>
          </a:prstGeom>
        </p:spPr>
        <p:txBody>
          <a:bodyPr lIns="0" tIns="0" rIns="0" bIns="0" anchor="ctr"/>
          <a:lstStyle/>
          <a:p>
            <a:r>
              <a:rPr lang="fr-FR" sz="4400" b="0" strike="noStrike" spc="-1">
                <a:solidFill>
                  <a:srgbClr val="000000"/>
                </a:solidFill>
                <a:uFill>
                  <a:solidFill>
                    <a:srgbClr val="FFFFFF"/>
                  </a:solidFill>
                </a:uFill>
                <a:latin typeface="Arial"/>
              </a:rPr>
              <a:t>Cliquez pour éditer le format du texte-titre</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2800" b="0" strike="noStrike" spc="-1">
                <a:solidFill>
                  <a:srgbClr val="000000"/>
                </a:solidFill>
                <a:uFill>
                  <a:solidFill>
                    <a:srgbClr val="FFFFFF"/>
                  </a:solidFill>
                </a:uFill>
                <a:latin typeface="Arial"/>
              </a:rPr>
              <a:t>Cliquez pour éditer le format du plan de texte</a:t>
            </a:r>
          </a:p>
          <a:p>
            <a:pPr marL="864000" lvl="1" indent="-324000">
              <a:spcBef>
                <a:spcPts val="1134"/>
              </a:spcBef>
              <a:buClr>
                <a:srgbClr val="000000"/>
              </a:buClr>
              <a:buSzPct val="75000"/>
              <a:buFont typeface="Symbol" charset="2"/>
              <a:buChar char=""/>
            </a:pPr>
            <a:r>
              <a:rPr lang="fr-FR" sz="2000" b="0" strike="noStrike" spc="-1">
                <a:solidFill>
                  <a:srgbClr val="000000"/>
                </a:solidFill>
                <a:uFill>
                  <a:solidFill>
                    <a:srgbClr val="FFFFFF"/>
                  </a:solidFill>
                </a:uFill>
                <a:latin typeface="Arial"/>
              </a:rPr>
              <a:t>Second niveau de plan</a:t>
            </a:r>
          </a:p>
          <a:p>
            <a:pPr marL="1296000" lvl="2" indent="-288000">
              <a:spcBef>
                <a:spcPts val="850"/>
              </a:spcBef>
              <a:buClr>
                <a:srgbClr val="000000"/>
              </a:buClr>
              <a:buSzPct val="45000"/>
              <a:buFont typeface="Wingdings" charset="2"/>
              <a:buChar char=""/>
            </a:pPr>
            <a:r>
              <a:rPr lang="fr-FR" sz="1800" b="0" strike="noStrike" spc="-1">
                <a:solidFill>
                  <a:srgbClr val="000000"/>
                </a:solidFill>
                <a:uFill>
                  <a:solidFill>
                    <a:srgbClr val="FFFFFF"/>
                  </a:solidFill>
                </a:uFill>
                <a:latin typeface="Arial"/>
              </a:rPr>
              <a:t>Troisième niveau de plan</a:t>
            </a:r>
          </a:p>
          <a:p>
            <a:pPr marL="1728000" lvl="3" indent="-216000">
              <a:spcBef>
                <a:spcPts val="567"/>
              </a:spcBef>
              <a:buClr>
                <a:srgbClr val="000000"/>
              </a:buClr>
              <a:buSzPct val="75000"/>
              <a:buFont typeface="Symbol" charset="2"/>
              <a:buChar char=""/>
            </a:pPr>
            <a:r>
              <a:rPr lang="fr-FR" sz="1800" b="0" strike="noStrike" spc="-1">
                <a:solidFill>
                  <a:srgbClr val="000000"/>
                </a:solidFill>
                <a:uFill>
                  <a:solidFill>
                    <a:srgbClr val="FFFFFF"/>
                  </a:solidFill>
                </a:uFill>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solidFill>
                  <a:srgbClr val="000000"/>
                </a:solidFill>
                <a:uFill>
                  <a:solidFill>
                    <a:srgbClr val="FFFFFF"/>
                  </a:solidFill>
                </a:uFill>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solidFill>
                  <a:srgbClr val="000000"/>
                </a:solidFill>
                <a:uFill>
                  <a:solidFill>
                    <a:srgbClr val="FFFFFF"/>
                  </a:solidFill>
                </a:uFill>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solidFill>
                  <a:srgbClr val="000000"/>
                </a:solidFill>
                <a:uFill>
                  <a:solidFill>
                    <a:srgbClr val="FFFFFF"/>
                  </a:solidFill>
                </a:uFill>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3600"/>
            <a:ext cx="8229240" cy="1144800"/>
          </a:xfrm>
          <a:prstGeom prst="rect">
            <a:avLst/>
          </a:prstGeom>
        </p:spPr>
        <p:txBody>
          <a:bodyPr lIns="0" tIns="0" rIns="0" bIns="0" anchor="ctr"/>
          <a:lstStyle/>
          <a:p>
            <a:r>
              <a:rPr lang="fr-FR" sz="1800" b="0" strike="noStrike" spc="-1">
                <a:solidFill>
                  <a:srgbClr val="000000"/>
                </a:solidFill>
                <a:uFill>
                  <a:solidFill>
                    <a:srgbClr val="FFFFFF"/>
                  </a:solidFill>
                </a:uFill>
                <a:latin typeface="Arial"/>
              </a:rPr>
              <a:t>Cliquez pour éditer le format du texte-titre</a:t>
            </a:r>
          </a:p>
        </p:txBody>
      </p:sp>
      <p:sp>
        <p:nvSpPr>
          <p:cNvPr id="11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2800" b="0" strike="noStrike" spc="-1">
                <a:solidFill>
                  <a:srgbClr val="000000"/>
                </a:solidFill>
                <a:uFill>
                  <a:solidFill>
                    <a:srgbClr val="FFFFFF"/>
                  </a:solidFill>
                </a:uFill>
                <a:latin typeface="Arial"/>
              </a:rPr>
              <a:t>Cliquez pour éditer le format du plan de texte</a:t>
            </a:r>
          </a:p>
          <a:p>
            <a:pPr marL="864000" lvl="1" indent="-324000">
              <a:spcBef>
                <a:spcPts val="1134"/>
              </a:spcBef>
              <a:buClr>
                <a:srgbClr val="000000"/>
              </a:buClr>
              <a:buSzPct val="75000"/>
              <a:buFont typeface="Symbol" charset="2"/>
              <a:buChar char=""/>
            </a:pPr>
            <a:r>
              <a:rPr lang="fr-FR" sz="2000" b="0" strike="noStrike" spc="-1">
                <a:solidFill>
                  <a:srgbClr val="000000"/>
                </a:solidFill>
                <a:uFill>
                  <a:solidFill>
                    <a:srgbClr val="FFFFFF"/>
                  </a:solidFill>
                </a:uFill>
                <a:latin typeface="Arial"/>
              </a:rPr>
              <a:t>Second niveau de plan</a:t>
            </a:r>
          </a:p>
          <a:p>
            <a:pPr marL="1296000" lvl="2" indent="-288000">
              <a:spcBef>
                <a:spcPts val="850"/>
              </a:spcBef>
              <a:buClr>
                <a:srgbClr val="000000"/>
              </a:buClr>
              <a:buSzPct val="45000"/>
              <a:buFont typeface="Wingdings" charset="2"/>
              <a:buChar char=""/>
            </a:pPr>
            <a:r>
              <a:rPr lang="fr-FR" sz="1800" b="0" strike="noStrike" spc="-1">
                <a:solidFill>
                  <a:srgbClr val="000000"/>
                </a:solidFill>
                <a:uFill>
                  <a:solidFill>
                    <a:srgbClr val="FFFFFF"/>
                  </a:solidFill>
                </a:uFill>
                <a:latin typeface="Arial"/>
              </a:rPr>
              <a:t>Troisième niveau de plan</a:t>
            </a:r>
          </a:p>
          <a:p>
            <a:pPr marL="1728000" lvl="3" indent="-216000">
              <a:spcBef>
                <a:spcPts val="567"/>
              </a:spcBef>
              <a:buClr>
                <a:srgbClr val="000000"/>
              </a:buClr>
              <a:buSzPct val="75000"/>
              <a:buFont typeface="Symbol" charset="2"/>
              <a:buChar char=""/>
            </a:pPr>
            <a:r>
              <a:rPr lang="fr-FR" sz="1800" b="0" strike="noStrike" spc="-1">
                <a:solidFill>
                  <a:srgbClr val="000000"/>
                </a:solidFill>
                <a:uFill>
                  <a:solidFill>
                    <a:srgbClr val="FFFFFF"/>
                  </a:solidFill>
                </a:uFill>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solidFill>
                  <a:srgbClr val="000000"/>
                </a:solidFill>
                <a:uFill>
                  <a:solidFill>
                    <a:srgbClr val="FFFFFF"/>
                  </a:solidFill>
                </a:uFill>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solidFill>
                  <a:srgbClr val="000000"/>
                </a:solidFill>
                <a:uFill>
                  <a:solidFill>
                    <a:srgbClr val="FFFFFF"/>
                  </a:solidFill>
                </a:uFill>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solidFill>
                  <a:srgbClr val="000000"/>
                </a:solidFill>
                <a:uFill>
                  <a:solidFill>
                    <a:srgbClr val="FFFFFF"/>
                  </a:solidFill>
                </a:uFill>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file:///\\home\fab\Dev\altair\Docs\Guide%20utilisateurs.pptx#Diapo 37" TargetMode="Externa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hyperlink" Target="file:///\\home\fab\Dev\altair\Docs\Guide%20utilisateurs.pptx#Diapo 20" TargetMode="Externa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 Id="rId5" Type="http://schemas.openxmlformats.org/officeDocument/2006/relationships/image" Target="../media/image66.png"/><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ustomShape 1"/>
          <p:cNvSpPr/>
          <p:nvPr/>
        </p:nvSpPr>
        <p:spPr>
          <a:xfrm>
            <a:off x="827640" y="2637000"/>
            <a:ext cx="7556400" cy="1256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spc="-1">
                <a:solidFill>
                  <a:srgbClr val="FFFFFF"/>
                </a:solidFill>
                <a:uFill>
                  <a:solidFill>
                    <a:srgbClr val="FFFFFF"/>
                  </a:solidFill>
                </a:uFill>
                <a:latin typeface="Times New Roman"/>
                <a:ea typeface="DejaVu Sans"/>
              </a:rPr>
              <a:t>Guide de formation au logiciel Altaïr</a:t>
            </a:r>
            <a:endParaRPr lang="fr-FR" sz="2400" b="0" strike="noStrike" spc="-1">
              <a:solidFill>
                <a:srgbClr val="000000"/>
              </a:solidFill>
              <a:uFill>
                <a:solidFill>
                  <a:srgbClr val="FFFFFF"/>
                </a:solidFill>
              </a:uFill>
              <a:latin typeface="Arial"/>
            </a:endParaRPr>
          </a:p>
          <a:p>
            <a:pPr algn="ctr">
              <a:lnSpc>
                <a:spcPct val="100000"/>
              </a:lnSpc>
            </a:pPr>
            <a:r>
              <a:rPr lang="fr-FR" sz="1600" b="0" strike="noStrike" spc="-1">
                <a:solidFill>
                  <a:srgbClr val="FFFFFF"/>
                </a:solidFill>
                <a:uFill>
                  <a:solidFill>
                    <a:srgbClr val="FFFFFF"/>
                  </a:solidFill>
                </a:uFill>
                <a:latin typeface="Times New Roman"/>
                <a:ea typeface="DejaVu Sans"/>
              </a:rPr>
              <a:t>Analyse des Lignes de Traitement, des Attributions Indemnitaires et Rémunérations diverses</a:t>
            </a:r>
            <a:endParaRPr lang="fr-FR" sz="1600" b="0" strike="noStrike" spc="-1">
              <a:solidFill>
                <a:srgbClr val="000000"/>
              </a:solidFill>
              <a:uFill>
                <a:solidFill>
                  <a:srgbClr val="FFFFFF"/>
                </a:solidFill>
              </a:uFill>
              <a:latin typeface="Arial"/>
            </a:endParaRPr>
          </a:p>
          <a:p>
            <a:pPr algn="ctr">
              <a:lnSpc>
                <a:spcPct val="100000"/>
              </a:lnSpc>
            </a:pPr>
            <a:endParaRPr lang="fr-FR" sz="1600" b="0" strike="noStrike" spc="-1">
              <a:solidFill>
                <a:srgbClr val="000000"/>
              </a:solidFill>
              <a:uFill>
                <a:solidFill>
                  <a:srgbClr val="FFFFFF"/>
                </a:solidFill>
              </a:uFill>
              <a:latin typeface="Arial"/>
            </a:endParaRPr>
          </a:p>
          <a:p>
            <a:pPr algn="ctr">
              <a:lnSpc>
                <a:spcPct val="100000"/>
              </a:lnSpc>
            </a:pPr>
            <a:endParaRPr lang="fr-FR" sz="1600" b="0" strike="noStrike" spc="-1">
              <a:solidFill>
                <a:srgbClr val="000000"/>
              </a:solidFill>
              <a:uFill>
                <a:solidFill>
                  <a:srgbClr val="FFFFFF"/>
                </a:solidFill>
              </a:uFill>
              <a:latin typeface="Arial"/>
            </a:endParaRPr>
          </a:p>
          <a:p>
            <a:pPr algn="ctr">
              <a:lnSpc>
                <a:spcPct val="100000"/>
              </a:lnSpc>
            </a:pPr>
            <a:r>
              <a:rPr lang="fr-FR" sz="2400" b="0" strike="noStrike" spc="-1">
                <a:solidFill>
                  <a:srgbClr val="FFFFFF"/>
                </a:solidFill>
                <a:uFill>
                  <a:solidFill>
                    <a:srgbClr val="FFFFFF"/>
                  </a:solidFill>
                </a:uFill>
                <a:latin typeface="Times New Roman"/>
                <a:ea typeface="DejaVu Sans"/>
              </a:rPr>
              <a:t>L’EXTRACTION DES DONNÉES DE LA PAYE</a:t>
            </a:r>
            <a:endParaRPr lang="fr-FR" sz="2400" b="0" strike="noStrike" spc="-1">
              <a:solidFill>
                <a:srgbClr val="000000"/>
              </a:solidFill>
              <a:uFill>
                <a:solidFill>
                  <a:srgbClr val="FFFFFF"/>
                </a:solidFill>
              </a:uFill>
              <a:latin typeface="Arial"/>
            </a:endParaRPr>
          </a:p>
        </p:txBody>
      </p:sp>
      <p:sp>
        <p:nvSpPr>
          <p:cNvPr id="154" name="CustomShape 2"/>
          <p:cNvSpPr/>
          <p:nvPr/>
        </p:nvSpPr>
        <p:spPr>
          <a:xfrm>
            <a:off x="359640" y="3895200"/>
            <a:ext cx="8421840" cy="1726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r">
              <a:lnSpc>
                <a:spcPct val="100000"/>
              </a:lnSpc>
            </a:pPr>
            <a:endParaRPr lang="fr-FR" sz="1800" b="0" strike="noStrike" spc="-1">
              <a:solidFill>
                <a:srgbClr val="000000"/>
              </a:solidFill>
              <a:uFill>
                <a:solidFill>
                  <a:srgbClr val="FFFFFF"/>
                </a:solidFill>
              </a:uFill>
              <a:latin typeface="Arial"/>
            </a:endParaRPr>
          </a:p>
          <a:p>
            <a:pPr algn="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000" b="0" i="1" strike="noStrike" spc="-1">
                <a:solidFill>
                  <a:srgbClr val="FFFFFF"/>
                </a:solidFill>
                <a:uFill>
                  <a:solidFill>
                    <a:srgbClr val="FFFFFF"/>
                  </a:solidFill>
                </a:uFill>
                <a:latin typeface="Times New Roman"/>
                <a:ea typeface="DejaVu Sans"/>
              </a:rPr>
              <a:t>Réalisé par Vitalia Le Boudec </a:t>
            </a:r>
            <a:endParaRPr lang="fr-FR" sz="2000" b="0" strike="noStrike" spc="-1">
              <a:solidFill>
                <a:srgbClr val="000000"/>
              </a:solidFill>
              <a:uFill>
                <a:solidFill>
                  <a:srgbClr val="FFFFFF"/>
                </a:solidFill>
              </a:uFill>
              <a:latin typeface="Arial"/>
            </a:endParaRPr>
          </a:p>
          <a:p>
            <a:pPr algn="ctr">
              <a:lnSpc>
                <a:spcPct val="100000"/>
              </a:lnSpc>
            </a:pPr>
            <a:r>
              <a:rPr lang="fr-FR" sz="2000" b="0" i="1" strike="noStrike" spc="-1">
                <a:solidFill>
                  <a:srgbClr val="FFFFFF"/>
                </a:solidFill>
                <a:uFill>
                  <a:solidFill>
                    <a:srgbClr val="FFFFFF"/>
                  </a:solidFill>
                </a:uFill>
                <a:latin typeface="Times New Roman"/>
                <a:ea typeface="DejaVu Sans"/>
              </a:rPr>
              <a:t>et Fabrice Nicol</a:t>
            </a:r>
            <a:endParaRPr lang="fr-FR" sz="2000" b="0" strike="noStrike" spc="-1">
              <a:solidFill>
                <a:srgbClr val="000000"/>
              </a:solidFill>
              <a:uFill>
                <a:solidFill>
                  <a:srgbClr val="FFFFFF"/>
                </a:solidFill>
              </a:uFill>
              <a:latin typeface="Arial"/>
            </a:endParaRPr>
          </a:p>
          <a:p>
            <a:pPr algn="ctr">
              <a:lnSpc>
                <a:spcPct val="100000"/>
              </a:lnSpc>
            </a:pPr>
            <a:endParaRPr lang="fr-FR" sz="2000" b="0" strike="noStrike" spc="-1">
              <a:solidFill>
                <a:srgbClr val="000000"/>
              </a:solidFill>
              <a:uFill>
                <a:solidFill>
                  <a:srgbClr val="FFFFFF"/>
                </a:solidFill>
              </a:uFill>
              <a:latin typeface="Arial"/>
            </a:endParaRPr>
          </a:p>
          <a:p>
            <a:pPr algn="ctr">
              <a:lnSpc>
                <a:spcPct val="100000"/>
              </a:lnSpc>
            </a:pPr>
            <a:r>
              <a:rPr lang="fr-FR" sz="1600" b="0" i="1" strike="noStrike" spc="-1">
                <a:solidFill>
                  <a:srgbClr val="FFFFFF"/>
                </a:solidFill>
                <a:uFill>
                  <a:solidFill>
                    <a:srgbClr val="FFFFFF"/>
                  </a:solidFill>
                </a:uFill>
                <a:latin typeface="Times New Roman"/>
                <a:ea typeface="DejaVu Sans"/>
              </a:rPr>
              <a:t>Actualisé au 24 mars 2017</a:t>
            </a:r>
            <a:r>
              <a:rPr lang="fr-FR" sz="2000" b="0" i="1" strike="noStrike" spc="-1">
                <a:solidFill>
                  <a:srgbClr val="FFFFFF"/>
                </a:solidFill>
                <a:uFill>
                  <a:solidFill>
                    <a:srgbClr val="FFFFFF"/>
                  </a:solidFill>
                </a:uFill>
                <a:latin typeface="Times New Roman"/>
                <a:ea typeface="DejaVu Sans"/>
              </a:rPr>
              <a:t> </a:t>
            </a:r>
            <a:endParaRPr lang="fr-FR" sz="20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211" name="CustomShape 2"/>
          <p:cNvSpPr/>
          <p:nvPr/>
        </p:nvSpPr>
        <p:spPr>
          <a:xfrm>
            <a:off x="0" y="20880"/>
            <a:ext cx="9141120" cy="4824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menu FICHIER</a:t>
            </a:r>
            <a:endParaRPr lang="fr-FR" sz="2400" b="0" strike="noStrike" spc="-1">
              <a:solidFill>
                <a:srgbClr val="000000"/>
              </a:solidFill>
              <a:uFill>
                <a:solidFill>
                  <a:srgbClr val="FFFFFF"/>
                </a:solidFill>
              </a:uFill>
              <a:latin typeface="Arial"/>
            </a:endParaRPr>
          </a:p>
        </p:txBody>
      </p:sp>
      <p:pic>
        <p:nvPicPr>
          <p:cNvPr id="212" name="Picture 2"/>
          <p:cNvPicPr/>
          <p:nvPr/>
        </p:nvPicPr>
        <p:blipFill>
          <a:blip r:embed="rId2"/>
          <a:srcRect t="3710" r="2987" b="41163"/>
          <a:stretch/>
        </p:blipFill>
        <p:spPr>
          <a:xfrm>
            <a:off x="0" y="690840"/>
            <a:ext cx="9104400" cy="3782160"/>
          </a:xfrm>
          <a:prstGeom prst="rect">
            <a:avLst/>
          </a:prstGeom>
          <a:ln>
            <a:noFill/>
          </a:ln>
        </p:spPr>
      </p:pic>
      <p:sp>
        <p:nvSpPr>
          <p:cNvPr id="213" name="CustomShape 3"/>
          <p:cNvSpPr/>
          <p:nvPr/>
        </p:nvSpPr>
        <p:spPr>
          <a:xfrm>
            <a:off x="46800" y="4586760"/>
            <a:ext cx="9104400" cy="173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CC"/>
                </a:solidFill>
                <a:uFill>
                  <a:solidFill>
                    <a:srgbClr val="FFFFFF"/>
                  </a:solidFill>
                </a:uFill>
                <a:latin typeface="Calibri"/>
                <a:ea typeface="DejaVu Sans"/>
              </a:rPr>
              <a:t>Le menu « fichier » permet de gérer l’exécution du rapport Altaïr :</a:t>
            </a:r>
            <a:endParaRPr lang="fr-FR" sz="1800" b="0" strike="noStrike" spc="-1">
              <a:solidFill>
                <a:srgbClr val="000000"/>
              </a:solidFill>
              <a:uFill>
                <a:solidFill>
                  <a:srgbClr val="FFFFFF"/>
                </a:solidFill>
              </a:uFill>
              <a:latin typeface="Arial"/>
            </a:endParaRPr>
          </a:p>
          <a:p>
            <a:pPr marL="743040" lvl="1" indent="-282960">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Créer un nouveau projet et ouvrir le projet du rapport </a:t>
            </a:r>
            <a:endParaRPr lang="fr-FR" sz="1800" b="0" strike="noStrike" spc="-1">
              <a:solidFill>
                <a:srgbClr val="000000"/>
              </a:solidFill>
              <a:uFill>
                <a:solidFill>
                  <a:srgbClr val="FFFFFF"/>
                </a:solidFill>
              </a:uFill>
              <a:latin typeface="Arial"/>
            </a:endParaRPr>
          </a:p>
          <a:p>
            <a:pPr marL="743040" lvl="1" indent="-282960">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Enregistrer et exporter le projet du rapport</a:t>
            </a:r>
            <a:endParaRPr lang="fr-FR" sz="1800" b="0" strike="noStrike" spc="-1">
              <a:solidFill>
                <a:srgbClr val="000000"/>
              </a:solidFill>
              <a:uFill>
                <a:solidFill>
                  <a:srgbClr val="FFFFFF"/>
                </a:solidFill>
              </a:uFill>
              <a:latin typeface="Arial"/>
            </a:endParaRPr>
          </a:p>
          <a:p>
            <a:pPr marL="743040" lvl="1" indent="-282960">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Archiver et désarchiver le rapport</a:t>
            </a:r>
            <a:endParaRPr lang="fr-FR" sz="1800" b="0" strike="noStrike" spc="-1">
              <a:solidFill>
                <a:srgbClr val="000000"/>
              </a:solidFill>
              <a:uFill>
                <a:solidFill>
                  <a:srgbClr val="FFFFFF"/>
                </a:solidFill>
              </a:uFill>
              <a:latin typeface="Arial"/>
            </a:endParaRPr>
          </a:p>
          <a:p>
            <a:pPr marL="743040" lvl="1" indent="-282960">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Fermer le projet du rapport</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214" name="CustomShape 4"/>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28B3B81F-1C09-45EB-9D49-12AE55EA2DB7}" type="slidenum">
              <a:rPr lang="fr-FR" sz="900" b="0" strike="noStrike" spc="-1">
                <a:solidFill>
                  <a:srgbClr val="8B8B8B"/>
                </a:solidFill>
                <a:uFill>
                  <a:solidFill>
                    <a:srgbClr val="FFFFFF"/>
                  </a:solidFill>
                </a:uFill>
                <a:latin typeface="Calibri"/>
                <a:ea typeface="DejaVu Sans"/>
              </a:rPr>
              <a:t>10</a:t>
            </a:fld>
            <a:endParaRPr lang="fr-FR" sz="900" b="0" strike="noStrike" spc="-1">
              <a:solidFill>
                <a:srgbClr val="000000"/>
              </a:solidFill>
              <a:uFill>
                <a:solidFill>
                  <a:srgbClr val="FFFFFF"/>
                </a:solidFill>
              </a:uFill>
              <a:latin typeface="Arial"/>
            </a:endParaRPr>
          </a:p>
        </p:txBody>
      </p:sp>
      <p:sp>
        <p:nvSpPr>
          <p:cNvPr id="215" name="CustomShape 5"/>
          <p:cNvSpPr/>
          <p:nvPr/>
        </p:nvSpPr>
        <p:spPr>
          <a:xfrm>
            <a:off x="2751840" y="6463440"/>
            <a:ext cx="41356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ustomShape 1"/>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217" name="CustomShape 2"/>
          <p:cNvSpPr/>
          <p:nvPr/>
        </p:nvSpPr>
        <p:spPr>
          <a:xfrm>
            <a:off x="179640" y="5398560"/>
            <a:ext cx="9104400" cy="63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DejaVu Sans"/>
              </a:rPr>
              <a:t>Par défaut, la barre d’outils du menu « fichier » s’affiche avec 16 icônes.</a:t>
            </a:r>
            <a:endParaRPr lang="fr-FR" sz="1800" b="0" strike="noStrike" spc="-1">
              <a:solidFill>
                <a:srgbClr val="000000"/>
              </a:solidFill>
              <a:uFill>
                <a:solidFill>
                  <a:srgbClr val="FFFFFF"/>
                </a:solidFill>
              </a:uFill>
              <a:latin typeface="Arial"/>
            </a:endParaRPr>
          </a:p>
        </p:txBody>
      </p:sp>
      <p:sp>
        <p:nvSpPr>
          <p:cNvPr id="218" name="CustomShape 3"/>
          <p:cNvSpPr/>
          <p:nvPr/>
        </p:nvSpPr>
        <p:spPr>
          <a:xfrm>
            <a:off x="173160" y="2547000"/>
            <a:ext cx="261720" cy="352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a:t>
            </a:r>
            <a:endParaRPr lang="fr-FR" sz="1800" b="0" strike="noStrike" spc="-1">
              <a:solidFill>
                <a:srgbClr val="000000"/>
              </a:solidFill>
              <a:uFill>
                <a:solidFill>
                  <a:srgbClr val="FFFFFF"/>
                </a:solidFill>
              </a:uFill>
              <a:latin typeface="Arial"/>
            </a:endParaRPr>
          </a:p>
        </p:txBody>
      </p:sp>
      <p:sp>
        <p:nvSpPr>
          <p:cNvPr id="219" name="CustomShape 4"/>
          <p:cNvSpPr/>
          <p:nvPr/>
        </p:nvSpPr>
        <p:spPr>
          <a:xfrm>
            <a:off x="740160" y="2535120"/>
            <a:ext cx="263520" cy="302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2</a:t>
            </a:r>
            <a:endParaRPr lang="fr-FR" sz="1800" b="0" strike="noStrike" spc="-1">
              <a:solidFill>
                <a:srgbClr val="000000"/>
              </a:solidFill>
              <a:uFill>
                <a:solidFill>
                  <a:srgbClr val="FFFFFF"/>
                </a:solidFill>
              </a:uFill>
              <a:latin typeface="Arial"/>
            </a:endParaRPr>
          </a:p>
        </p:txBody>
      </p:sp>
      <p:sp>
        <p:nvSpPr>
          <p:cNvPr id="220" name="CustomShape 5"/>
          <p:cNvSpPr/>
          <p:nvPr/>
        </p:nvSpPr>
        <p:spPr>
          <a:xfrm>
            <a:off x="1245600" y="2532600"/>
            <a:ext cx="277920" cy="436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3</a:t>
            </a:r>
            <a:endParaRPr lang="fr-FR" sz="1800" b="0" strike="noStrike" spc="-1">
              <a:solidFill>
                <a:srgbClr val="000000"/>
              </a:solidFill>
              <a:uFill>
                <a:solidFill>
                  <a:srgbClr val="FFFFFF"/>
                </a:solidFill>
              </a:uFill>
              <a:latin typeface="Arial"/>
            </a:endParaRPr>
          </a:p>
        </p:txBody>
      </p:sp>
      <p:sp>
        <p:nvSpPr>
          <p:cNvPr id="221" name="CustomShape 6"/>
          <p:cNvSpPr/>
          <p:nvPr/>
        </p:nvSpPr>
        <p:spPr>
          <a:xfrm>
            <a:off x="1683360" y="2506320"/>
            <a:ext cx="322920" cy="340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4</a:t>
            </a:r>
            <a:endParaRPr lang="fr-FR" sz="1800" b="0" strike="noStrike" spc="-1">
              <a:solidFill>
                <a:srgbClr val="000000"/>
              </a:solidFill>
              <a:uFill>
                <a:solidFill>
                  <a:srgbClr val="FFFFFF"/>
                </a:solidFill>
              </a:uFill>
              <a:latin typeface="Arial"/>
            </a:endParaRPr>
          </a:p>
        </p:txBody>
      </p:sp>
      <p:sp>
        <p:nvSpPr>
          <p:cNvPr id="222" name="CustomShape 7"/>
          <p:cNvSpPr/>
          <p:nvPr/>
        </p:nvSpPr>
        <p:spPr>
          <a:xfrm>
            <a:off x="2190240" y="2506320"/>
            <a:ext cx="301680" cy="36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5</a:t>
            </a:r>
            <a:endParaRPr lang="fr-FR" sz="1800" b="0" strike="noStrike" spc="-1">
              <a:solidFill>
                <a:srgbClr val="000000"/>
              </a:solidFill>
              <a:uFill>
                <a:solidFill>
                  <a:srgbClr val="FFFFFF"/>
                </a:solidFill>
              </a:uFill>
              <a:latin typeface="Arial"/>
            </a:endParaRPr>
          </a:p>
        </p:txBody>
      </p:sp>
      <p:sp>
        <p:nvSpPr>
          <p:cNvPr id="223" name="CustomShape 8"/>
          <p:cNvSpPr/>
          <p:nvPr/>
        </p:nvSpPr>
        <p:spPr>
          <a:xfrm>
            <a:off x="2729160" y="2506320"/>
            <a:ext cx="201240" cy="355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6</a:t>
            </a:r>
            <a:endParaRPr lang="fr-FR" sz="1800" b="0" strike="noStrike" spc="-1">
              <a:solidFill>
                <a:srgbClr val="000000"/>
              </a:solidFill>
              <a:uFill>
                <a:solidFill>
                  <a:srgbClr val="FFFFFF"/>
                </a:solidFill>
              </a:uFill>
              <a:latin typeface="Arial"/>
            </a:endParaRPr>
          </a:p>
        </p:txBody>
      </p:sp>
      <p:sp>
        <p:nvSpPr>
          <p:cNvPr id="224" name="CustomShape 9"/>
          <p:cNvSpPr/>
          <p:nvPr/>
        </p:nvSpPr>
        <p:spPr>
          <a:xfrm flipH="1">
            <a:off x="3133440" y="2499840"/>
            <a:ext cx="403200" cy="456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7</a:t>
            </a:r>
            <a:endParaRPr lang="fr-FR" sz="1800" b="0" strike="noStrike" spc="-1">
              <a:solidFill>
                <a:srgbClr val="000000"/>
              </a:solidFill>
              <a:uFill>
                <a:solidFill>
                  <a:srgbClr val="FFFFFF"/>
                </a:solidFill>
              </a:uFill>
              <a:latin typeface="Arial"/>
            </a:endParaRPr>
          </a:p>
        </p:txBody>
      </p:sp>
      <p:sp>
        <p:nvSpPr>
          <p:cNvPr id="225" name="CustomShape 10"/>
          <p:cNvSpPr/>
          <p:nvPr/>
        </p:nvSpPr>
        <p:spPr>
          <a:xfrm flipH="1">
            <a:off x="3765240" y="2508840"/>
            <a:ext cx="299880" cy="401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8</a:t>
            </a:r>
            <a:endParaRPr lang="fr-FR" sz="1800" b="0" strike="noStrike" spc="-1">
              <a:solidFill>
                <a:srgbClr val="000000"/>
              </a:solidFill>
              <a:uFill>
                <a:solidFill>
                  <a:srgbClr val="FFFFFF"/>
                </a:solidFill>
              </a:uFill>
              <a:latin typeface="Arial"/>
            </a:endParaRPr>
          </a:p>
        </p:txBody>
      </p:sp>
      <p:sp>
        <p:nvSpPr>
          <p:cNvPr id="226" name="CustomShape 11"/>
          <p:cNvSpPr/>
          <p:nvPr/>
        </p:nvSpPr>
        <p:spPr>
          <a:xfrm>
            <a:off x="4266360" y="2506320"/>
            <a:ext cx="304920" cy="36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9</a:t>
            </a:r>
            <a:endParaRPr lang="fr-FR" sz="1800" b="0" strike="noStrike" spc="-1">
              <a:solidFill>
                <a:srgbClr val="000000"/>
              </a:solidFill>
              <a:uFill>
                <a:solidFill>
                  <a:srgbClr val="FFFFFF"/>
                </a:solidFill>
              </a:uFill>
              <a:latin typeface="Arial"/>
            </a:endParaRPr>
          </a:p>
        </p:txBody>
      </p:sp>
      <p:sp>
        <p:nvSpPr>
          <p:cNvPr id="227" name="CustomShape 12"/>
          <p:cNvSpPr/>
          <p:nvPr/>
        </p:nvSpPr>
        <p:spPr>
          <a:xfrm>
            <a:off x="4656960" y="2511720"/>
            <a:ext cx="431640" cy="432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10</a:t>
            </a:r>
            <a:endParaRPr lang="fr-FR" sz="1800" b="0" strike="noStrike" spc="-1">
              <a:solidFill>
                <a:srgbClr val="000000"/>
              </a:solidFill>
              <a:uFill>
                <a:solidFill>
                  <a:srgbClr val="FFFFFF"/>
                </a:solidFill>
              </a:uFill>
              <a:latin typeface="Arial"/>
            </a:endParaRPr>
          </a:p>
        </p:txBody>
      </p:sp>
      <p:sp>
        <p:nvSpPr>
          <p:cNvPr id="228" name="CustomShape 13"/>
          <p:cNvSpPr/>
          <p:nvPr/>
        </p:nvSpPr>
        <p:spPr>
          <a:xfrm>
            <a:off x="7110360" y="2514600"/>
            <a:ext cx="553320" cy="566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15</a:t>
            </a:r>
            <a:endParaRPr lang="fr-FR" sz="1800" b="0" strike="noStrike" spc="-1">
              <a:solidFill>
                <a:srgbClr val="000000"/>
              </a:solidFill>
              <a:uFill>
                <a:solidFill>
                  <a:srgbClr val="FFFFFF"/>
                </a:solidFill>
              </a:uFill>
              <a:latin typeface="Arial"/>
            </a:endParaRPr>
          </a:p>
        </p:txBody>
      </p:sp>
      <p:sp>
        <p:nvSpPr>
          <p:cNvPr id="229" name="CustomShape 14"/>
          <p:cNvSpPr/>
          <p:nvPr/>
        </p:nvSpPr>
        <p:spPr>
          <a:xfrm>
            <a:off x="5664600" y="2514960"/>
            <a:ext cx="431640" cy="340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12</a:t>
            </a:r>
            <a:endParaRPr lang="fr-FR" sz="1800" b="0" strike="noStrike" spc="-1">
              <a:solidFill>
                <a:srgbClr val="000000"/>
              </a:solidFill>
              <a:uFill>
                <a:solidFill>
                  <a:srgbClr val="FFFFFF"/>
                </a:solidFill>
              </a:uFill>
              <a:latin typeface="Arial"/>
            </a:endParaRPr>
          </a:p>
        </p:txBody>
      </p:sp>
      <p:sp>
        <p:nvSpPr>
          <p:cNvPr id="230" name="CustomShape 15"/>
          <p:cNvSpPr/>
          <p:nvPr/>
        </p:nvSpPr>
        <p:spPr>
          <a:xfrm>
            <a:off x="6115320" y="2511720"/>
            <a:ext cx="45180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13</a:t>
            </a:r>
            <a:endParaRPr lang="fr-FR" sz="1800" b="0" strike="noStrike" spc="-1">
              <a:solidFill>
                <a:srgbClr val="000000"/>
              </a:solidFill>
              <a:uFill>
                <a:solidFill>
                  <a:srgbClr val="FFFFFF"/>
                </a:solidFill>
              </a:uFill>
              <a:latin typeface="Arial"/>
            </a:endParaRPr>
          </a:p>
        </p:txBody>
      </p:sp>
      <p:sp>
        <p:nvSpPr>
          <p:cNvPr id="231" name="CustomShape 16"/>
          <p:cNvSpPr/>
          <p:nvPr/>
        </p:nvSpPr>
        <p:spPr>
          <a:xfrm flipH="1">
            <a:off x="6542280" y="2521440"/>
            <a:ext cx="539640" cy="482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14</a:t>
            </a:r>
            <a:endParaRPr lang="fr-FR" sz="1800" b="0" strike="noStrike" spc="-1">
              <a:solidFill>
                <a:srgbClr val="000000"/>
              </a:solidFill>
              <a:uFill>
                <a:solidFill>
                  <a:srgbClr val="FFFFFF"/>
                </a:solidFill>
              </a:uFill>
              <a:latin typeface="Arial"/>
            </a:endParaRPr>
          </a:p>
        </p:txBody>
      </p:sp>
      <p:sp>
        <p:nvSpPr>
          <p:cNvPr id="232" name="CustomShape 17"/>
          <p:cNvSpPr/>
          <p:nvPr/>
        </p:nvSpPr>
        <p:spPr>
          <a:xfrm>
            <a:off x="5223960" y="2506320"/>
            <a:ext cx="413280" cy="496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11</a:t>
            </a:r>
            <a:endParaRPr lang="fr-FR" sz="1800" b="0" strike="noStrike" spc="-1">
              <a:solidFill>
                <a:srgbClr val="000000"/>
              </a:solidFill>
              <a:uFill>
                <a:solidFill>
                  <a:srgbClr val="FFFFFF"/>
                </a:solidFill>
              </a:uFill>
              <a:latin typeface="Arial"/>
            </a:endParaRPr>
          </a:p>
        </p:txBody>
      </p:sp>
      <p:sp>
        <p:nvSpPr>
          <p:cNvPr id="233" name="CustomShape 18"/>
          <p:cNvSpPr/>
          <p:nvPr/>
        </p:nvSpPr>
        <p:spPr>
          <a:xfrm>
            <a:off x="7601760" y="2517480"/>
            <a:ext cx="384120" cy="517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16</a:t>
            </a:r>
            <a:endParaRPr lang="fr-FR" sz="1800" b="0" strike="noStrike" spc="-1">
              <a:solidFill>
                <a:srgbClr val="000000"/>
              </a:solidFill>
              <a:uFill>
                <a:solidFill>
                  <a:srgbClr val="FFFFFF"/>
                </a:solidFill>
              </a:uFill>
              <a:latin typeface="Arial"/>
            </a:endParaRPr>
          </a:p>
        </p:txBody>
      </p:sp>
      <p:pic>
        <p:nvPicPr>
          <p:cNvPr id="234" name="Image 1"/>
          <p:cNvPicPr/>
          <p:nvPr/>
        </p:nvPicPr>
        <p:blipFill>
          <a:blip r:embed="rId2"/>
          <a:stretch/>
        </p:blipFill>
        <p:spPr>
          <a:xfrm>
            <a:off x="177480" y="750600"/>
            <a:ext cx="8524800" cy="1153800"/>
          </a:xfrm>
          <a:prstGeom prst="rect">
            <a:avLst/>
          </a:prstGeom>
          <a:ln>
            <a:noFill/>
          </a:ln>
        </p:spPr>
      </p:pic>
      <p:sp>
        <p:nvSpPr>
          <p:cNvPr id="235" name="CustomShape 19"/>
          <p:cNvSpPr/>
          <p:nvPr/>
        </p:nvSpPr>
        <p:spPr>
          <a:xfrm>
            <a:off x="1392840" y="1501560"/>
            <a:ext cx="360" cy="104760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36" name="CustomShape 20"/>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4365F4D4-7432-44C0-88CC-52ECD145953A}" type="slidenum">
              <a:rPr lang="fr-FR" sz="900" b="0" strike="noStrike" spc="-1">
                <a:solidFill>
                  <a:srgbClr val="8B8B8B"/>
                </a:solidFill>
                <a:uFill>
                  <a:solidFill>
                    <a:srgbClr val="FFFFFF"/>
                  </a:solidFill>
                </a:uFill>
                <a:latin typeface="Calibri"/>
                <a:ea typeface="DejaVu Sans"/>
              </a:rPr>
              <a:t>11</a:t>
            </a:fld>
            <a:endParaRPr lang="fr-FR" sz="900" b="0" strike="noStrike" spc="-1">
              <a:solidFill>
                <a:srgbClr val="000000"/>
              </a:solidFill>
              <a:uFill>
                <a:solidFill>
                  <a:srgbClr val="FFFFFF"/>
                </a:solidFill>
              </a:uFill>
              <a:latin typeface="Arial"/>
            </a:endParaRPr>
          </a:p>
        </p:txBody>
      </p:sp>
      <p:sp>
        <p:nvSpPr>
          <p:cNvPr id="237" name="CustomShape 21"/>
          <p:cNvSpPr/>
          <p:nvPr/>
        </p:nvSpPr>
        <p:spPr>
          <a:xfrm>
            <a:off x="939240" y="1599480"/>
            <a:ext cx="360" cy="97056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38" name="CustomShape 22"/>
          <p:cNvSpPr/>
          <p:nvPr/>
        </p:nvSpPr>
        <p:spPr>
          <a:xfrm>
            <a:off x="1837080" y="1566360"/>
            <a:ext cx="360" cy="97056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39" name="CustomShape 23"/>
          <p:cNvSpPr/>
          <p:nvPr/>
        </p:nvSpPr>
        <p:spPr>
          <a:xfrm>
            <a:off x="2349720" y="1590480"/>
            <a:ext cx="360" cy="97056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0" name="CustomShape 24"/>
          <p:cNvSpPr/>
          <p:nvPr/>
        </p:nvSpPr>
        <p:spPr>
          <a:xfrm>
            <a:off x="331200" y="1616040"/>
            <a:ext cx="360" cy="97056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1" name="CustomShape 25"/>
          <p:cNvSpPr/>
          <p:nvPr/>
        </p:nvSpPr>
        <p:spPr>
          <a:xfrm>
            <a:off x="2810880" y="1609920"/>
            <a:ext cx="360" cy="97056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2" name="CustomShape 26"/>
          <p:cNvSpPr/>
          <p:nvPr/>
        </p:nvSpPr>
        <p:spPr>
          <a:xfrm>
            <a:off x="3272400" y="1596960"/>
            <a:ext cx="360" cy="97056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3" name="CustomShape 27"/>
          <p:cNvSpPr/>
          <p:nvPr/>
        </p:nvSpPr>
        <p:spPr>
          <a:xfrm>
            <a:off x="3917160" y="1609920"/>
            <a:ext cx="360" cy="97056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4" name="CustomShape 28"/>
          <p:cNvSpPr/>
          <p:nvPr/>
        </p:nvSpPr>
        <p:spPr>
          <a:xfrm>
            <a:off x="4400280" y="1587960"/>
            <a:ext cx="360" cy="97056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5" name="CustomShape 29"/>
          <p:cNvSpPr/>
          <p:nvPr/>
        </p:nvSpPr>
        <p:spPr>
          <a:xfrm>
            <a:off x="1037160" y="3129120"/>
            <a:ext cx="3480120" cy="211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600" b="0" strike="noStrike" spc="-1">
                <a:solidFill>
                  <a:srgbClr val="0000CC"/>
                </a:solidFill>
                <a:uFill>
                  <a:solidFill>
                    <a:srgbClr val="FFFFFF"/>
                  </a:solidFill>
                </a:uFill>
                <a:latin typeface="Calibri"/>
                <a:ea typeface="DejaVu Sans"/>
              </a:rPr>
              <a:t>1-Nouveau projet</a:t>
            </a:r>
            <a:endParaRPr lang="fr-FR" sz="16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CC"/>
                </a:solidFill>
                <a:uFill>
                  <a:solidFill>
                    <a:srgbClr val="FFFFFF"/>
                  </a:solidFill>
                </a:uFill>
                <a:latin typeface="Calibri"/>
                <a:ea typeface="DejaVu Sans"/>
              </a:rPr>
              <a:t>2-Enregistrer le projet comme</a:t>
            </a:r>
            <a:endParaRPr lang="fr-FR" sz="16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CC"/>
                </a:solidFill>
                <a:uFill>
                  <a:solidFill>
                    <a:srgbClr val="FFFFFF"/>
                  </a:solidFill>
                </a:uFill>
                <a:latin typeface="Calibri"/>
                <a:ea typeface="DejaVu Sans"/>
              </a:rPr>
              <a:t>3-Exporter le rapport vers</a:t>
            </a:r>
            <a:endParaRPr lang="fr-FR" sz="16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CC"/>
                </a:solidFill>
                <a:uFill>
                  <a:solidFill>
                    <a:srgbClr val="FFFFFF"/>
                  </a:solidFill>
                </a:uFill>
                <a:latin typeface="Calibri"/>
                <a:ea typeface="DejaVu Sans"/>
              </a:rPr>
              <a:t>4-Archiver le rapport vers</a:t>
            </a:r>
            <a:endParaRPr lang="fr-FR" sz="16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CC"/>
                </a:solidFill>
                <a:uFill>
                  <a:solidFill>
                    <a:srgbClr val="FFFFFF"/>
                  </a:solidFill>
                </a:uFill>
                <a:latin typeface="Calibri"/>
                <a:ea typeface="DejaVu Sans"/>
              </a:rPr>
              <a:t>5-Désarchiver le rapport</a:t>
            </a:r>
            <a:endParaRPr lang="fr-FR" sz="16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CC"/>
                </a:solidFill>
                <a:uFill>
                  <a:solidFill>
                    <a:srgbClr val="FFFFFF"/>
                  </a:solidFill>
                </a:uFill>
                <a:latin typeface="Calibri"/>
                <a:ea typeface="DejaVu Sans"/>
              </a:rPr>
              <a:t>6-Fermer le projet du rapport</a:t>
            </a:r>
            <a:endParaRPr lang="fr-FR" sz="16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CC"/>
                </a:solidFill>
                <a:uFill>
                  <a:solidFill>
                    <a:srgbClr val="FFFFFF"/>
                  </a:solidFill>
                </a:uFill>
                <a:latin typeface="Calibri"/>
                <a:ea typeface="DejaVu Sans"/>
              </a:rPr>
              <a:t>7-Quitter</a:t>
            </a:r>
            <a:endParaRPr lang="fr-FR" sz="16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CC"/>
                </a:solidFill>
                <a:uFill>
                  <a:solidFill>
                    <a:srgbClr val="FFFFFF"/>
                  </a:solidFill>
                </a:uFill>
                <a:latin typeface="Calibri"/>
                <a:ea typeface="DejaVu Sans"/>
              </a:rPr>
              <a:t>8-Plein écran/Réduire</a:t>
            </a:r>
            <a:endParaRPr lang="fr-FR" sz="1600" b="0" strike="noStrike" spc="-1">
              <a:solidFill>
                <a:srgbClr val="000000"/>
              </a:solidFill>
              <a:uFill>
                <a:solidFill>
                  <a:srgbClr val="FFFFFF"/>
                </a:solidFill>
              </a:uFill>
              <a:latin typeface="Arial"/>
            </a:endParaRPr>
          </a:p>
          <a:p>
            <a:pPr>
              <a:lnSpc>
                <a:spcPct val="100000"/>
              </a:lnSpc>
            </a:pPr>
            <a:endParaRPr lang="fr-FR" sz="1600" b="0" strike="noStrike" spc="-1">
              <a:solidFill>
                <a:srgbClr val="000000"/>
              </a:solidFill>
              <a:uFill>
                <a:solidFill>
                  <a:srgbClr val="FFFFFF"/>
                </a:solidFill>
              </a:uFill>
              <a:latin typeface="Arial"/>
            </a:endParaRPr>
          </a:p>
        </p:txBody>
      </p:sp>
      <p:sp>
        <p:nvSpPr>
          <p:cNvPr id="246" name="CustomShape 30"/>
          <p:cNvSpPr/>
          <p:nvPr/>
        </p:nvSpPr>
        <p:spPr>
          <a:xfrm>
            <a:off x="4857840" y="1596960"/>
            <a:ext cx="360" cy="97056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7" name="CustomShape 31"/>
          <p:cNvSpPr/>
          <p:nvPr/>
        </p:nvSpPr>
        <p:spPr>
          <a:xfrm>
            <a:off x="5424120" y="1596960"/>
            <a:ext cx="360" cy="97056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8" name="CustomShape 32"/>
          <p:cNvSpPr/>
          <p:nvPr/>
        </p:nvSpPr>
        <p:spPr>
          <a:xfrm>
            <a:off x="5880960" y="1591920"/>
            <a:ext cx="360" cy="97056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49" name="CustomShape 33"/>
          <p:cNvSpPr/>
          <p:nvPr/>
        </p:nvSpPr>
        <p:spPr>
          <a:xfrm>
            <a:off x="6337800" y="1584360"/>
            <a:ext cx="360" cy="97056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50" name="CustomShape 34"/>
          <p:cNvSpPr/>
          <p:nvPr/>
        </p:nvSpPr>
        <p:spPr>
          <a:xfrm>
            <a:off x="6774480" y="1591920"/>
            <a:ext cx="360" cy="97056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51" name="CustomShape 35"/>
          <p:cNvSpPr/>
          <p:nvPr/>
        </p:nvSpPr>
        <p:spPr>
          <a:xfrm>
            <a:off x="7361280" y="1610280"/>
            <a:ext cx="360" cy="97056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52" name="CustomShape 36"/>
          <p:cNvSpPr/>
          <p:nvPr/>
        </p:nvSpPr>
        <p:spPr>
          <a:xfrm>
            <a:off x="7835760" y="1609920"/>
            <a:ext cx="360" cy="97056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253" name="CustomShape 37"/>
          <p:cNvSpPr/>
          <p:nvPr/>
        </p:nvSpPr>
        <p:spPr>
          <a:xfrm>
            <a:off x="4857840" y="3112920"/>
            <a:ext cx="4782240" cy="202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CC"/>
                </a:solidFill>
                <a:uFill>
                  <a:solidFill>
                    <a:srgbClr val="FFFFFF"/>
                  </a:solidFill>
                </a:uFill>
                <a:latin typeface="Calibri"/>
                <a:ea typeface="DejaVu Sans"/>
              </a:rPr>
              <a:t>9-Ouvrir/Fermer les messages</a:t>
            </a:r>
            <a:endParaRPr lang="fr-FR" sz="1600" b="0" strike="noStrike" spc="-1">
              <a:solidFill>
                <a:srgbClr val="000000"/>
              </a:solidFill>
              <a:uFill>
                <a:solidFill>
                  <a:srgbClr val="FFFFFF"/>
                </a:solidFill>
              </a:uFill>
              <a:latin typeface="Arial"/>
            </a:endParaRPr>
          </a:p>
          <a:p>
            <a:pPr>
              <a:lnSpc>
                <a:spcPct val="100000"/>
              </a:lnSpc>
            </a:pPr>
            <a:r>
              <a:rPr lang="fr-FR" sz="1600" b="0" strike="noStrike" spc="-1">
                <a:solidFill>
                  <a:srgbClr val="0000CC"/>
                </a:solidFill>
                <a:uFill>
                  <a:solidFill>
                    <a:srgbClr val="FFFFFF"/>
                  </a:solidFill>
                </a:uFill>
                <a:latin typeface="Calibri"/>
                <a:ea typeface="DejaVu Sans"/>
              </a:rPr>
              <a:t>10-Ouvrir/Fermer le gestionnaire de fichiers</a:t>
            </a:r>
            <a:endParaRPr lang="fr-FR" sz="1600" b="0" strike="noStrike" spc="-1">
              <a:solidFill>
                <a:srgbClr val="000000"/>
              </a:solidFill>
              <a:uFill>
                <a:solidFill>
                  <a:srgbClr val="FFFFFF"/>
                </a:solidFill>
              </a:uFill>
              <a:latin typeface="Arial"/>
            </a:endParaRPr>
          </a:p>
          <a:p>
            <a:pPr>
              <a:lnSpc>
                <a:spcPct val="100000"/>
              </a:lnSpc>
            </a:pPr>
            <a:r>
              <a:rPr lang="fr-FR" sz="1600" b="0" strike="noStrike" spc="-1">
                <a:solidFill>
                  <a:srgbClr val="0000CC"/>
                </a:solidFill>
                <a:uFill>
                  <a:solidFill>
                    <a:srgbClr val="FFFFFF"/>
                  </a:solidFill>
                </a:uFill>
                <a:latin typeface="Calibri"/>
                <a:ea typeface="DejaVu Sans"/>
              </a:rPr>
              <a:t>11-Lancer l’analyse des données</a:t>
            </a:r>
            <a:endParaRPr lang="fr-FR" sz="1600" b="0" strike="noStrike" spc="-1">
              <a:solidFill>
                <a:srgbClr val="000000"/>
              </a:solidFill>
              <a:uFill>
                <a:solidFill>
                  <a:srgbClr val="FFFFFF"/>
                </a:solidFill>
              </a:uFill>
              <a:latin typeface="Arial"/>
            </a:endParaRPr>
          </a:p>
          <a:p>
            <a:pPr>
              <a:lnSpc>
                <a:spcPct val="100000"/>
              </a:lnSpc>
            </a:pPr>
            <a:r>
              <a:rPr lang="fr-FR" sz="1600" b="1" strike="noStrike" spc="-1">
                <a:solidFill>
                  <a:srgbClr val="0000CC"/>
                </a:solidFill>
                <a:uFill>
                  <a:solidFill>
                    <a:srgbClr val="FFFFFF"/>
                  </a:solidFill>
                </a:uFill>
                <a:latin typeface="Calibri"/>
                <a:ea typeface="DejaVu Sans"/>
              </a:rPr>
              <a:t>12-Créer la base de données .csv</a:t>
            </a:r>
            <a:endParaRPr lang="fr-FR" sz="1600" b="0" strike="noStrike" spc="-1">
              <a:solidFill>
                <a:srgbClr val="000000"/>
              </a:solidFill>
              <a:uFill>
                <a:solidFill>
                  <a:srgbClr val="FFFFFF"/>
                </a:solidFill>
              </a:uFill>
              <a:latin typeface="Arial"/>
            </a:endParaRPr>
          </a:p>
          <a:p>
            <a:pPr>
              <a:lnSpc>
                <a:spcPct val="100000"/>
              </a:lnSpc>
            </a:pPr>
            <a:r>
              <a:rPr lang="fr-FR" sz="1600" b="1" strike="noStrike" spc="-1">
                <a:solidFill>
                  <a:srgbClr val="0000CC"/>
                </a:solidFill>
                <a:uFill>
                  <a:solidFill>
                    <a:srgbClr val="FFFFFF"/>
                  </a:solidFill>
                </a:uFill>
                <a:latin typeface="Calibri"/>
                <a:ea typeface="DejaVu Sans"/>
              </a:rPr>
              <a:t>13-Nettoyer la base de données.csv</a:t>
            </a:r>
            <a:endParaRPr lang="fr-FR" sz="1600" b="0" strike="noStrike" spc="-1">
              <a:solidFill>
                <a:srgbClr val="000000"/>
              </a:solidFill>
              <a:uFill>
                <a:solidFill>
                  <a:srgbClr val="FFFFFF"/>
                </a:solidFill>
              </a:uFill>
              <a:latin typeface="Arial"/>
            </a:endParaRPr>
          </a:p>
          <a:p>
            <a:pPr>
              <a:lnSpc>
                <a:spcPct val="100000"/>
              </a:lnSpc>
            </a:pPr>
            <a:r>
              <a:rPr lang="fr-FR" sz="1600" b="1" strike="noStrike" spc="-1">
                <a:solidFill>
                  <a:srgbClr val="0000CC"/>
                </a:solidFill>
                <a:uFill>
                  <a:solidFill>
                    <a:srgbClr val="FFFFFF"/>
                  </a:solidFill>
                </a:uFill>
                <a:latin typeface="Calibri"/>
                <a:ea typeface="DejaVu Sans"/>
              </a:rPr>
              <a:t>14-Ouvrir le répertoire des bases .csv</a:t>
            </a:r>
            <a:endParaRPr lang="fr-FR" sz="1600" b="0" strike="noStrike" spc="-1">
              <a:solidFill>
                <a:srgbClr val="000000"/>
              </a:solidFill>
              <a:uFill>
                <a:solidFill>
                  <a:srgbClr val="FFFFFF"/>
                </a:solidFill>
              </a:uFill>
              <a:latin typeface="Arial"/>
            </a:endParaRPr>
          </a:p>
          <a:p>
            <a:pPr>
              <a:lnSpc>
                <a:spcPct val="100000"/>
              </a:lnSpc>
            </a:pPr>
            <a:r>
              <a:rPr lang="fr-FR" sz="1600" b="1" strike="noStrike" spc="-1">
                <a:solidFill>
                  <a:srgbClr val="0000CC"/>
                </a:solidFill>
                <a:uFill>
                  <a:solidFill>
                    <a:srgbClr val="FFFFFF"/>
                  </a:solidFill>
                </a:uFill>
                <a:latin typeface="Calibri"/>
                <a:ea typeface="DejaVu Sans"/>
              </a:rPr>
              <a:t>15-Options</a:t>
            </a:r>
            <a:endParaRPr lang="fr-FR" sz="1600" b="0" strike="noStrike" spc="-1">
              <a:solidFill>
                <a:srgbClr val="000000"/>
              </a:solidFill>
              <a:uFill>
                <a:solidFill>
                  <a:srgbClr val="FFFFFF"/>
                </a:solidFill>
              </a:uFill>
              <a:latin typeface="Arial"/>
            </a:endParaRPr>
          </a:p>
          <a:p>
            <a:pPr>
              <a:lnSpc>
                <a:spcPct val="100000"/>
              </a:lnSpc>
            </a:pPr>
            <a:r>
              <a:rPr lang="fr-FR" sz="1600" b="1" strike="noStrike" spc="-1">
                <a:solidFill>
                  <a:srgbClr val="0000CC"/>
                </a:solidFill>
                <a:uFill>
                  <a:solidFill>
                    <a:srgbClr val="FFFFFF"/>
                  </a:solidFill>
                </a:uFill>
                <a:latin typeface="Calibri"/>
                <a:ea typeface="DejaVu Sans"/>
              </a:rPr>
              <a:t>16-Configurer l’interface</a:t>
            </a:r>
            <a:endParaRPr lang="fr-FR" sz="1600" b="0" strike="noStrike" spc="-1">
              <a:solidFill>
                <a:srgbClr val="000000"/>
              </a:solidFill>
              <a:uFill>
                <a:solidFill>
                  <a:srgbClr val="FFFFFF"/>
                </a:solidFill>
              </a:uFill>
              <a:latin typeface="Arial"/>
            </a:endParaRPr>
          </a:p>
        </p:txBody>
      </p:sp>
      <p:sp>
        <p:nvSpPr>
          <p:cNvPr id="254" name="CustomShape 38"/>
          <p:cNvSpPr/>
          <p:nvPr/>
        </p:nvSpPr>
        <p:spPr>
          <a:xfrm>
            <a:off x="2751840" y="6463440"/>
            <a:ext cx="41356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255" name="CustomShape 39"/>
          <p:cNvSpPr/>
          <p:nvPr/>
        </p:nvSpPr>
        <p:spPr>
          <a:xfrm>
            <a:off x="0" y="20880"/>
            <a:ext cx="9141120" cy="4824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menu FICHIER</a:t>
            </a:r>
            <a:endParaRPr lang="fr-FR" sz="2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120960" y="1953000"/>
            <a:ext cx="8601840" cy="3777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39840">
              <a:lnSpc>
                <a:spcPct val="100000"/>
              </a:lnSpc>
            </a:pPr>
            <a:endParaRPr lang="fr-FR" sz="1800" b="0" strike="noStrike" spc="-1">
              <a:solidFill>
                <a:srgbClr val="000000"/>
              </a:solidFill>
              <a:uFill>
                <a:solidFill>
                  <a:srgbClr val="FFFFFF"/>
                </a:solidFill>
              </a:uFill>
              <a:latin typeface="Arial"/>
            </a:endParaRPr>
          </a:p>
        </p:txBody>
      </p:sp>
      <p:sp>
        <p:nvSpPr>
          <p:cNvPr id="257" name="CustomShape 2"/>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258" name="CustomShape 3"/>
          <p:cNvSpPr/>
          <p:nvPr/>
        </p:nvSpPr>
        <p:spPr>
          <a:xfrm>
            <a:off x="288000" y="188640"/>
            <a:ext cx="871128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menu éDITER</a:t>
            </a:r>
            <a:endParaRPr lang="fr-FR" sz="2400" b="0" strike="noStrike" spc="-1">
              <a:solidFill>
                <a:srgbClr val="000000"/>
              </a:solidFill>
              <a:uFill>
                <a:solidFill>
                  <a:srgbClr val="FFFFFF"/>
                </a:solidFill>
              </a:uFill>
              <a:latin typeface="Arial"/>
            </a:endParaRPr>
          </a:p>
        </p:txBody>
      </p:sp>
      <p:sp>
        <p:nvSpPr>
          <p:cNvPr id="259" name="CustomShape 4"/>
          <p:cNvSpPr/>
          <p:nvPr/>
        </p:nvSpPr>
        <p:spPr>
          <a:xfrm>
            <a:off x="214560" y="3475800"/>
            <a:ext cx="8553240" cy="250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CC"/>
                </a:solidFill>
                <a:uFill>
                  <a:solidFill>
                    <a:srgbClr val="FFFFFF"/>
                  </a:solidFill>
                </a:uFill>
                <a:latin typeface="Calibri"/>
                <a:ea typeface="DejaVu Sans"/>
              </a:rPr>
              <a:t>Le menu « Editer » permet de modifier l’apparence de l’interface Altaïr avec plus ou moins de détails explicites, et aussi pour éditer des bulletins individuels de paye. Sept fonctionnalités sont proposées :</a:t>
            </a:r>
            <a:endParaRPr lang="fr-FR" sz="1800" b="0" strike="noStrike" spc="-1">
              <a:solidFill>
                <a:srgbClr val="000000"/>
              </a:solidFill>
              <a:uFill>
                <a:solidFill>
                  <a:srgbClr val="FFFFFF"/>
                </a:solidFill>
              </a:uFill>
              <a:latin typeface="Arial"/>
            </a:endParaRPr>
          </a:p>
          <a:p>
            <a:pPr marL="743040" lvl="1" indent="-284400" algn="just">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Ouvrir l’application en plein écran ou en réduction</a:t>
            </a:r>
            <a:endParaRPr lang="fr-FR" sz="1800" b="0" strike="noStrike" spc="-1">
              <a:solidFill>
                <a:srgbClr val="000000"/>
              </a:solidFill>
              <a:uFill>
                <a:solidFill>
                  <a:srgbClr val="FFFFFF"/>
                </a:solidFill>
              </a:uFill>
              <a:latin typeface="Arial"/>
            </a:endParaRPr>
          </a:p>
          <a:p>
            <a:pPr marL="743040" lvl="1" indent="-284400" algn="just">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Ouvrir et fermer les messages </a:t>
            </a:r>
            <a:endParaRPr lang="fr-FR" sz="1800" b="0" strike="noStrike" spc="-1">
              <a:solidFill>
                <a:srgbClr val="000000"/>
              </a:solidFill>
              <a:uFill>
                <a:solidFill>
                  <a:srgbClr val="FFFFFF"/>
                </a:solidFill>
              </a:uFill>
              <a:latin typeface="Arial"/>
            </a:endParaRPr>
          </a:p>
          <a:p>
            <a:pPr marL="743040" lvl="1" indent="-284400" algn="just">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Ouvrir et fermer le gestionnaire de fichiers</a:t>
            </a:r>
            <a:endParaRPr lang="fr-FR" sz="1800" b="0" strike="noStrike" spc="-1">
              <a:solidFill>
                <a:srgbClr val="000000"/>
              </a:solidFill>
              <a:uFill>
                <a:solidFill>
                  <a:srgbClr val="FFFFFF"/>
                </a:solidFill>
              </a:uFill>
              <a:latin typeface="Arial"/>
            </a:endParaRPr>
          </a:p>
          <a:p>
            <a:pPr marL="743040" lvl="1" indent="-284400" algn="just">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Ouvrir et fermer le gestionnaire du projet de rapport (ou « tableau de bord »)</a:t>
            </a:r>
            <a:endParaRPr lang="fr-FR" sz="1800" b="0" strike="noStrike" spc="-1">
              <a:solidFill>
                <a:srgbClr val="000000"/>
              </a:solidFill>
              <a:uFill>
                <a:solidFill>
                  <a:srgbClr val="FFFFFF"/>
                </a:solidFill>
              </a:uFill>
              <a:latin typeface="Arial"/>
            </a:endParaRPr>
          </a:p>
          <a:p>
            <a:pPr marL="743040" lvl="1" indent="-284400" algn="just">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Effacer le log</a:t>
            </a:r>
            <a:endParaRPr lang="fr-FR" sz="1800" b="0" strike="noStrike" spc="-1">
              <a:solidFill>
                <a:srgbClr val="000000"/>
              </a:solidFill>
              <a:uFill>
                <a:solidFill>
                  <a:srgbClr val="FFFFFF"/>
                </a:solidFill>
              </a:uFill>
              <a:latin typeface="Arial"/>
            </a:endParaRPr>
          </a:p>
          <a:p>
            <a:pPr marL="743040" lvl="1" indent="-284400" algn="just">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Editer le projet du rapport courant </a:t>
            </a:r>
            <a:endParaRPr lang="fr-FR" sz="1800" b="0" strike="noStrike" spc="-1">
              <a:solidFill>
                <a:srgbClr val="000000"/>
              </a:solidFill>
              <a:uFill>
                <a:solidFill>
                  <a:srgbClr val="FFFFFF"/>
                </a:solidFill>
              </a:uFill>
              <a:latin typeface="Arial"/>
            </a:endParaRPr>
          </a:p>
          <a:p>
            <a:pPr marL="743040" lvl="1" indent="-284400" algn="just">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Extraire des bulletins de paye</a:t>
            </a:r>
            <a:endParaRPr lang="fr-FR" sz="1800" b="0" strike="noStrike" spc="-1">
              <a:solidFill>
                <a:srgbClr val="000000"/>
              </a:solidFill>
              <a:uFill>
                <a:solidFill>
                  <a:srgbClr val="FFFFFF"/>
                </a:solidFill>
              </a:uFill>
              <a:latin typeface="Arial"/>
            </a:endParaRPr>
          </a:p>
        </p:txBody>
      </p:sp>
      <p:sp>
        <p:nvSpPr>
          <p:cNvPr id="260" name="CustomShape 5"/>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5C3A0C82-23CF-42FD-9B72-4575CBD62268}" type="slidenum">
              <a:rPr lang="fr-FR" sz="900" b="0" strike="noStrike" spc="-1">
                <a:solidFill>
                  <a:srgbClr val="8B8B8B"/>
                </a:solidFill>
                <a:uFill>
                  <a:solidFill>
                    <a:srgbClr val="FFFFFF"/>
                  </a:solidFill>
                </a:uFill>
                <a:latin typeface="Calibri"/>
                <a:ea typeface="DejaVu Sans"/>
              </a:rPr>
              <a:t>12</a:t>
            </a:fld>
            <a:endParaRPr lang="fr-FR" sz="900" b="0" strike="noStrike" spc="-1">
              <a:solidFill>
                <a:srgbClr val="000000"/>
              </a:solidFill>
              <a:uFill>
                <a:solidFill>
                  <a:srgbClr val="FFFFFF"/>
                </a:solidFill>
              </a:uFill>
              <a:latin typeface="Arial"/>
            </a:endParaRPr>
          </a:p>
        </p:txBody>
      </p:sp>
      <p:pic>
        <p:nvPicPr>
          <p:cNvPr id="261" name="Image 4"/>
          <p:cNvPicPr/>
          <p:nvPr/>
        </p:nvPicPr>
        <p:blipFill>
          <a:blip r:embed="rId2"/>
          <a:srcRect r="38678" b="79508"/>
          <a:stretch/>
        </p:blipFill>
        <p:spPr>
          <a:xfrm>
            <a:off x="299160" y="1328040"/>
            <a:ext cx="8720640" cy="1820160"/>
          </a:xfrm>
          <a:prstGeom prst="rect">
            <a:avLst/>
          </a:prstGeom>
          <a:ln>
            <a:noFill/>
          </a:ln>
        </p:spPr>
      </p:pic>
      <p:sp>
        <p:nvSpPr>
          <p:cNvPr id="262" name="CustomShape 6"/>
          <p:cNvSpPr/>
          <p:nvPr/>
        </p:nvSpPr>
        <p:spPr>
          <a:xfrm>
            <a:off x="2751840" y="6463440"/>
            <a:ext cx="41356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CustomShape 1"/>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264" name="CustomShape 2"/>
          <p:cNvSpPr/>
          <p:nvPr/>
        </p:nvSpPr>
        <p:spPr>
          <a:xfrm>
            <a:off x="8640" y="113040"/>
            <a:ext cx="9133920" cy="5342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menu LANCER</a:t>
            </a:r>
            <a:endParaRPr lang="fr-FR" sz="2400" b="0" strike="noStrike" spc="-1">
              <a:solidFill>
                <a:srgbClr val="000000"/>
              </a:solidFill>
              <a:uFill>
                <a:solidFill>
                  <a:srgbClr val="FFFFFF"/>
                </a:solidFill>
              </a:uFill>
              <a:latin typeface="Arial"/>
            </a:endParaRPr>
          </a:p>
        </p:txBody>
      </p:sp>
      <p:sp>
        <p:nvSpPr>
          <p:cNvPr id="265" name="CustomShape 3"/>
          <p:cNvSpPr/>
          <p:nvPr/>
        </p:nvSpPr>
        <p:spPr>
          <a:xfrm>
            <a:off x="214200" y="3548520"/>
            <a:ext cx="8713800" cy="145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CC"/>
                </a:solidFill>
                <a:uFill>
                  <a:solidFill>
                    <a:srgbClr val="FFFFFF"/>
                  </a:solidFill>
                </a:uFill>
                <a:latin typeface="Calibri"/>
                <a:ea typeface="DejaVu Sans"/>
              </a:rPr>
              <a:t>Le menu « Lancer » permet de : </a:t>
            </a:r>
            <a:endParaRPr lang="fr-FR" sz="1800" b="0" strike="noStrike" spc="-1">
              <a:solidFill>
                <a:srgbClr val="000000"/>
              </a:solidFill>
              <a:uFill>
                <a:solidFill>
                  <a:srgbClr val="FFFFFF"/>
                </a:solidFill>
              </a:uFill>
              <a:latin typeface="Arial"/>
            </a:endParaRPr>
          </a:p>
          <a:p>
            <a:pPr marL="914400" lvl="2" indent="-282960">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Lancer l’analyse des données dématérialisées de la paye </a:t>
            </a:r>
            <a:endParaRPr lang="fr-FR" sz="1800" b="0" strike="noStrike" spc="-1">
              <a:solidFill>
                <a:srgbClr val="000000"/>
              </a:solidFill>
              <a:uFill>
                <a:solidFill>
                  <a:srgbClr val="FFFFFF"/>
                </a:solidFill>
              </a:uFill>
              <a:latin typeface="Arial"/>
            </a:endParaRPr>
          </a:p>
          <a:p>
            <a:pPr marL="914400" lvl="2" indent="-282960">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Créer la base de données au format csv (ou extraire les bulletins voir diapo précédente)</a:t>
            </a:r>
            <a:endParaRPr lang="fr-FR" sz="1800" b="0" strike="noStrike" spc="-1">
              <a:solidFill>
                <a:srgbClr val="000000"/>
              </a:solidFill>
              <a:uFill>
                <a:solidFill>
                  <a:srgbClr val="FFFFFF"/>
                </a:solidFill>
              </a:uFill>
              <a:latin typeface="Arial"/>
            </a:endParaRPr>
          </a:p>
          <a:p>
            <a:pPr marL="914400" lvl="2" indent="-282960">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Anonymiser la base de données </a:t>
            </a:r>
            <a:endParaRPr lang="fr-FR" sz="1800" b="0" strike="noStrike" spc="-1">
              <a:solidFill>
                <a:srgbClr val="000000"/>
              </a:solidFill>
              <a:uFill>
                <a:solidFill>
                  <a:srgbClr val="FFFFFF"/>
                </a:solidFill>
              </a:uFill>
              <a:latin typeface="Arial"/>
            </a:endParaRPr>
          </a:p>
          <a:p>
            <a:pPr marL="914400" lvl="2" indent="-282960">
              <a:lnSpc>
                <a:spcPct val="100000"/>
              </a:lnSpc>
              <a:buClr>
                <a:srgbClr val="000000"/>
              </a:buClr>
              <a:buFont typeface="StarSymbol"/>
              <a:buChar char="-"/>
            </a:pPr>
            <a:r>
              <a:rPr lang="fr-FR" sz="1800" b="0" strike="noStrike" spc="-1">
                <a:solidFill>
                  <a:srgbClr val="000000"/>
                </a:solidFill>
                <a:uFill>
                  <a:solidFill>
                    <a:srgbClr val="FFFFFF"/>
                  </a:solidFill>
                </a:uFill>
                <a:latin typeface="Calibri"/>
                <a:ea typeface="DejaVu Sans"/>
              </a:rPr>
              <a:t>Ouvrir le répertoire des bases de données csv </a:t>
            </a:r>
            <a:endParaRPr lang="fr-FR" sz="1800" b="0" strike="noStrike" spc="-1">
              <a:solidFill>
                <a:srgbClr val="000000"/>
              </a:solidFill>
              <a:uFill>
                <a:solidFill>
                  <a:srgbClr val="FFFFFF"/>
                </a:solidFill>
              </a:uFill>
              <a:latin typeface="Arial"/>
            </a:endParaRPr>
          </a:p>
        </p:txBody>
      </p:sp>
      <p:sp>
        <p:nvSpPr>
          <p:cNvPr id="266" name="CustomShape 4"/>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1094F2AA-B313-44A5-95B5-6D28755BB4EF}" type="slidenum">
              <a:rPr lang="fr-FR" sz="900" b="0" strike="noStrike" spc="-1">
                <a:solidFill>
                  <a:srgbClr val="8B8B8B"/>
                </a:solidFill>
                <a:uFill>
                  <a:solidFill>
                    <a:srgbClr val="FFFFFF"/>
                  </a:solidFill>
                </a:uFill>
                <a:latin typeface="Calibri"/>
                <a:ea typeface="DejaVu Sans"/>
              </a:rPr>
              <a:t>13</a:t>
            </a:fld>
            <a:endParaRPr lang="fr-FR" sz="900" b="0" strike="noStrike" spc="-1">
              <a:solidFill>
                <a:srgbClr val="000000"/>
              </a:solidFill>
              <a:uFill>
                <a:solidFill>
                  <a:srgbClr val="FFFFFF"/>
                </a:solidFill>
              </a:uFill>
              <a:latin typeface="Arial"/>
            </a:endParaRPr>
          </a:p>
        </p:txBody>
      </p:sp>
      <p:pic>
        <p:nvPicPr>
          <p:cNvPr id="267" name="Image 3"/>
          <p:cNvPicPr/>
          <p:nvPr/>
        </p:nvPicPr>
        <p:blipFill>
          <a:blip r:embed="rId2"/>
          <a:srcRect r="39906" b="82680"/>
          <a:stretch/>
        </p:blipFill>
        <p:spPr>
          <a:xfrm>
            <a:off x="56880" y="1503000"/>
            <a:ext cx="9037080" cy="1626840"/>
          </a:xfrm>
          <a:prstGeom prst="rect">
            <a:avLst/>
          </a:prstGeom>
          <a:ln>
            <a:noFill/>
          </a:ln>
        </p:spPr>
      </p:pic>
      <p:sp>
        <p:nvSpPr>
          <p:cNvPr id="268" name="CustomShape 5"/>
          <p:cNvSpPr/>
          <p:nvPr/>
        </p:nvSpPr>
        <p:spPr>
          <a:xfrm>
            <a:off x="2751840" y="6463440"/>
            <a:ext cx="41356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CustomShape 1"/>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270" name="CustomShape 2"/>
          <p:cNvSpPr/>
          <p:nvPr/>
        </p:nvSpPr>
        <p:spPr>
          <a:xfrm>
            <a:off x="0" y="188640"/>
            <a:ext cx="910440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menu CONFIGURER</a:t>
            </a:r>
            <a:endParaRPr lang="fr-FR" sz="2400" b="0" strike="noStrike" spc="-1">
              <a:solidFill>
                <a:srgbClr val="000000"/>
              </a:solidFill>
              <a:uFill>
                <a:solidFill>
                  <a:srgbClr val="FFFFFF"/>
                </a:solidFill>
              </a:uFill>
              <a:latin typeface="Arial"/>
            </a:endParaRPr>
          </a:p>
        </p:txBody>
      </p:sp>
      <p:sp>
        <p:nvSpPr>
          <p:cNvPr id="271" name="CustomShape 3"/>
          <p:cNvSpPr/>
          <p:nvPr/>
        </p:nvSpPr>
        <p:spPr>
          <a:xfrm>
            <a:off x="325440" y="3658680"/>
            <a:ext cx="8893800" cy="130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CC"/>
                </a:solidFill>
                <a:uFill>
                  <a:solidFill>
                    <a:srgbClr val="FFFFFF"/>
                  </a:solidFill>
                </a:uFill>
                <a:latin typeface="Calibri"/>
                <a:ea typeface="DejaVu Sans"/>
              </a:rPr>
              <a:t>Le menu « Configurer » permet la configuration technique des données de l’interface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CC"/>
                </a:solidFill>
                <a:uFill>
                  <a:solidFill>
                    <a:srgbClr val="FFFFFF"/>
                  </a:solidFill>
                </a:uFill>
                <a:latin typeface="Calibri"/>
                <a:ea typeface="DejaVu Sans"/>
              </a:rPr>
              <a:t>Altaïr à partir de deux menus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CC"/>
                </a:solidFill>
                <a:uFill>
                  <a:solidFill>
                    <a:srgbClr val="FFFFFF"/>
                  </a:solidFill>
                </a:uFill>
                <a:latin typeface="Calibri"/>
                <a:ea typeface="DejaVu Sans"/>
              </a:rPr>
              <a:t>		- </a:t>
            </a:r>
            <a:r>
              <a:rPr lang="fr-FR" sz="1800" b="0" strike="noStrike" spc="-1">
                <a:solidFill>
                  <a:srgbClr val="000000"/>
                </a:solidFill>
                <a:uFill>
                  <a:solidFill>
                    <a:srgbClr val="FFFFFF"/>
                  </a:solidFill>
                </a:uFill>
                <a:latin typeface="Calibri"/>
                <a:ea typeface="DejaVu Sans"/>
              </a:rPr>
              <a:t>Options, qui ouvre le </a:t>
            </a:r>
            <a:r>
              <a:rPr lang="fr-FR" sz="1800" b="1" strike="noStrike" spc="-1">
                <a:solidFill>
                  <a:srgbClr val="FF0000"/>
                </a:solidFill>
                <a:uFill>
                  <a:solidFill>
                    <a:srgbClr val="FFFFFF"/>
                  </a:solidFill>
                </a:uFill>
                <a:latin typeface="Calibri"/>
                <a:ea typeface="DejaVu Sans"/>
              </a:rPr>
              <a:t>dialogue des paramètres</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		- Configurer l’interface, qui ouvre le </a:t>
            </a:r>
            <a:r>
              <a:rPr lang="fr-FR" sz="1800" b="1" strike="noStrike" spc="-1">
                <a:solidFill>
                  <a:srgbClr val="FF0000"/>
                </a:solidFill>
                <a:uFill>
                  <a:solidFill>
                    <a:srgbClr val="FFFFFF"/>
                  </a:solidFill>
                </a:uFill>
                <a:latin typeface="Calibri"/>
                <a:ea typeface="DejaVu Sans"/>
              </a:rPr>
              <a:t>dialogue de configuration</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272" name="CustomShape 4"/>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2DDF1C45-1F27-4090-96CA-E6B5029D0CA8}" type="slidenum">
              <a:rPr lang="fr-FR" sz="900" b="0" strike="noStrike" spc="-1">
                <a:solidFill>
                  <a:srgbClr val="8B8B8B"/>
                </a:solidFill>
                <a:uFill>
                  <a:solidFill>
                    <a:srgbClr val="FFFFFF"/>
                  </a:solidFill>
                </a:uFill>
                <a:latin typeface="Calibri"/>
                <a:ea typeface="DejaVu Sans"/>
              </a:rPr>
              <a:t>14</a:t>
            </a:fld>
            <a:endParaRPr lang="fr-FR" sz="900" b="0" strike="noStrike" spc="-1">
              <a:solidFill>
                <a:srgbClr val="000000"/>
              </a:solidFill>
              <a:uFill>
                <a:solidFill>
                  <a:srgbClr val="FFFFFF"/>
                </a:solidFill>
              </a:uFill>
              <a:latin typeface="Arial"/>
            </a:endParaRPr>
          </a:p>
        </p:txBody>
      </p:sp>
      <p:pic>
        <p:nvPicPr>
          <p:cNvPr id="273" name="Image 4"/>
          <p:cNvPicPr/>
          <p:nvPr/>
        </p:nvPicPr>
        <p:blipFill>
          <a:blip r:embed="rId2"/>
          <a:srcRect r="38397" b="86453"/>
          <a:stretch/>
        </p:blipFill>
        <p:spPr>
          <a:xfrm>
            <a:off x="795240" y="2004480"/>
            <a:ext cx="7639920" cy="1048680"/>
          </a:xfrm>
          <a:prstGeom prst="rect">
            <a:avLst/>
          </a:prstGeom>
          <a:ln>
            <a:noFill/>
          </a:ln>
        </p:spPr>
      </p:pic>
      <p:sp>
        <p:nvSpPr>
          <p:cNvPr id="274" name="CustomShape 5"/>
          <p:cNvSpPr/>
          <p:nvPr/>
        </p:nvSpPr>
        <p:spPr>
          <a:xfrm>
            <a:off x="2751840" y="6463440"/>
            <a:ext cx="41356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CustomShape 1"/>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276" name="CustomShape 2"/>
          <p:cNvSpPr/>
          <p:nvPr/>
        </p:nvSpPr>
        <p:spPr>
          <a:xfrm>
            <a:off x="0" y="116640"/>
            <a:ext cx="914112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menu AIDE</a:t>
            </a:r>
            <a:endParaRPr lang="fr-FR" sz="2400" b="0" strike="noStrike" spc="-1">
              <a:solidFill>
                <a:srgbClr val="000000"/>
              </a:solidFill>
              <a:uFill>
                <a:solidFill>
                  <a:srgbClr val="FFFFFF"/>
                </a:solidFill>
              </a:uFill>
              <a:latin typeface="Arial"/>
            </a:endParaRPr>
          </a:p>
        </p:txBody>
      </p:sp>
      <p:sp>
        <p:nvSpPr>
          <p:cNvPr id="277" name="CustomShape 3"/>
          <p:cNvSpPr/>
          <p:nvPr/>
        </p:nvSpPr>
        <p:spPr>
          <a:xfrm>
            <a:off x="283680" y="3940560"/>
            <a:ext cx="9118440" cy="63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CC"/>
                </a:solidFill>
                <a:uFill>
                  <a:solidFill>
                    <a:srgbClr val="FFFFFF"/>
                  </a:solidFill>
                </a:uFill>
                <a:latin typeface="Calibri"/>
                <a:ea typeface="DejaVu Sans"/>
              </a:rPr>
              <a:t>Le menu « Aide » permet de bénéficier d’une aide en ligne pour l’utilisation de l’outil Altaïr.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CC"/>
                </a:solidFill>
                <a:uFill>
                  <a:solidFill>
                    <a:srgbClr val="FFFFFF"/>
                  </a:solidFill>
                </a:uFill>
                <a:latin typeface="Calibri"/>
                <a:ea typeface="DejaVu Sans"/>
              </a:rPr>
              <a:t>Voir aussi la présentation déposée sur le bureau.</a:t>
            </a:r>
            <a:endParaRPr lang="fr-FR" sz="1800" b="0" strike="noStrike" spc="-1">
              <a:solidFill>
                <a:srgbClr val="000000"/>
              </a:solidFill>
              <a:uFill>
                <a:solidFill>
                  <a:srgbClr val="FFFFFF"/>
                </a:solidFill>
              </a:uFill>
              <a:latin typeface="Arial"/>
            </a:endParaRPr>
          </a:p>
        </p:txBody>
      </p:sp>
      <p:sp>
        <p:nvSpPr>
          <p:cNvPr id="278" name="CustomShape 4"/>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4826DE0-3EE1-430E-9B52-6FA8305877AE}" type="slidenum">
              <a:rPr lang="fr-FR" sz="900" b="0" strike="noStrike" spc="-1">
                <a:solidFill>
                  <a:srgbClr val="8B8B8B"/>
                </a:solidFill>
                <a:uFill>
                  <a:solidFill>
                    <a:srgbClr val="FFFFFF"/>
                  </a:solidFill>
                </a:uFill>
                <a:latin typeface="Calibri"/>
                <a:ea typeface="DejaVu Sans"/>
              </a:rPr>
              <a:t>15</a:t>
            </a:fld>
            <a:endParaRPr lang="fr-FR" sz="900" b="0" strike="noStrike" spc="-1">
              <a:solidFill>
                <a:srgbClr val="000000"/>
              </a:solidFill>
              <a:uFill>
                <a:solidFill>
                  <a:srgbClr val="FFFFFF"/>
                </a:solidFill>
              </a:uFill>
              <a:latin typeface="Arial"/>
            </a:endParaRPr>
          </a:p>
        </p:txBody>
      </p:sp>
      <p:pic>
        <p:nvPicPr>
          <p:cNvPr id="279" name="Image 3"/>
          <p:cNvPicPr/>
          <p:nvPr/>
        </p:nvPicPr>
        <p:blipFill>
          <a:blip r:embed="rId2"/>
          <a:srcRect l="-756" r="41886" b="81020"/>
          <a:stretch/>
        </p:blipFill>
        <p:spPr>
          <a:xfrm>
            <a:off x="837000" y="1752480"/>
            <a:ext cx="7822080" cy="1575360"/>
          </a:xfrm>
          <a:prstGeom prst="rect">
            <a:avLst/>
          </a:prstGeom>
          <a:ln>
            <a:noFill/>
          </a:ln>
        </p:spPr>
      </p:pic>
      <p:sp>
        <p:nvSpPr>
          <p:cNvPr id="280" name="CustomShape 5"/>
          <p:cNvSpPr/>
          <p:nvPr/>
        </p:nvSpPr>
        <p:spPr>
          <a:xfrm>
            <a:off x="2751840" y="6463440"/>
            <a:ext cx="41356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stomShape 1"/>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740C446-56F7-4E05-AD3C-F76F70DB19AD}" type="slidenum">
              <a:rPr lang="fr-FR" sz="900" b="0" strike="noStrike" spc="-1">
                <a:solidFill>
                  <a:srgbClr val="8B8B8B"/>
                </a:solidFill>
                <a:uFill>
                  <a:solidFill>
                    <a:srgbClr val="FFFFFF"/>
                  </a:solidFill>
                </a:uFill>
                <a:latin typeface="Calibri"/>
                <a:ea typeface="DejaVu Sans"/>
              </a:rPr>
              <a:t>16</a:t>
            </a:fld>
            <a:endParaRPr lang="fr-FR" sz="900" b="0" strike="noStrike" spc="-1">
              <a:solidFill>
                <a:srgbClr val="000000"/>
              </a:solidFill>
              <a:uFill>
                <a:solidFill>
                  <a:srgbClr val="FFFFFF"/>
                </a:solidFill>
              </a:uFill>
              <a:latin typeface="Arial"/>
            </a:endParaRPr>
          </a:p>
        </p:txBody>
      </p:sp>
      <p:sp>
        <p:nvSpPr>
          <p:cNvPr id="282" name="CustomShape 2"/>
          <p:cNvSpPr/>
          <p:nvPr/>
        </p:nvSpPr>
        <p:spPr>
          <a:xfrm>
            <a:off x="0" y="116640"/>
            <a:ext cx="9141120" cy="5349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menu AIDE</a:t>
            </a:r>
            <a:endParaRPr lang="fr-FR" sz="2400" b="0" strike="noStrike" spc="-1">
              <a:solidFill>
                <a:srgbClr val="000000"/>
              </a:solidFill>
              <a:uFill>
                <a:solidFill>
                  <a:srgbClr val="FFFFFF"/>
                </a:solidFill>
              </a:uFill>
              <a:latin typeface="Arial"/>
            </a:endParaRPr>
          </a:p>
        </p:txBody>
      </p:sp>
      <p:sp>
        <p:nvSpPr>
          <p:cNvPr id="283" name="CustomShape 3"/>
          <p:cNvSpPr/>
          <p:nvPr/>
        </p:nvSpPr>
        <p:spPr>
          <a:xfrm>
            <a:off x="1383840" y="6408000"/>
            <a:ext cx="62481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pic>
        <p:nvPicPr>
          <p:cNvPr id="284" name="Image 283"/>
          <p:cNvPicPr/>
          <p:nvPr/>
        </p:nvPicPr>
        <p:blipFill>
          <a:blip r:embed="rId2"/>
          <a:stretch/>
        </p:blipFill>
        <p:spPr>
          <a:xfrm>
            <a:off x="1584000" y="792000"/>
            <a:ext cx="6894000" cy="56602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CustomShape 1"/>
          <p:cNvSpPr/>
          <p:nvPr/>
        </p:nvSpPr>
        <p:spPr>
          <a:xfrm>
            <a:off x="120960" y="1953000"/>
            <a:ext cx="8601840" cy="3777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39840">
              <a:lnSpc>
                <a:spcPct val="100000"/>
              </a:lnSpc>
            </a:pPr>
            <a:endParaRPr lang="fr-FR" sz="1800" b="0" strike="noStrike" spc="-1">
              <a:solidFill>
                <a:srgbClr val="000000"/>
              </a:solidFill>
              <a:uFill>
                <a:solidFill>
                  <a:srgbClr val="FFFFFF"/>
                </a:solidFill>
              </a:uFill>
              <a:latin typeface="Arial"/>
            </a:endParaRPr>
          </a:p>
        </p:txBody>
      </p:sp>
      <p:sp>
        <p:nvSpPr>
          <p:cNvPr id="286" name="CustomShape 2"/>
          <p:cNvSpPr/>
          <p:nvPr/>
        </p:nvSpPr>
        <p:spPr>
          <a:xfrm>
            <a:off x="1543680" y="6361920"/>
            <a:ext cx="6476760" cy="176040"/>
          </a:xfrm>
          <a:prstGeom prst="rect">
            <a:avLst/>
          </a:prstGeom>
          <a:noFill/>
          <a:ln>
            <a:noFill/>
          </a:ln>
        </p:spPr>
        <p:style>
          <a:lnRef idx="0">
            <a:scrgbClr r="0" g="0" b="0"/>
          </a:lnRef>
          <a:fillRef idx="0">
            <a:scrgbClr r="0" g="0" b="0"/>
          </a:fillRef>
          <a:effectRef idx="0">
            <a:scrgbClr r="0" g="0" b="0"/>
          </a:effectRef>
          <a:fontRef idx="minor"/>
        </p:style>
      </p:sp>
      <p:sp>
        <p:nvSpPr>
          <p:cNvPr id="287" name="CustomShape 3"/>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288" name="CustomShape 4"/>
          <p:cNvSpPr/>
          <p:nvPr/>
        </p:nvSpPr>
        <p:spPr>
          <a:xfrm>
            <a:off x="144000" y="1152000"/>
            <a:ext cx="8889840" cy="4929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Times New Roman"/>
                <a:ea typeface="ヒラギノ角ゴ Pro W3"/>
              </a:rPr>
              <a:t>	</a:t>
            </a:r>
            <a:r>
              <a:rPr lang="fr-FR" sz="2000" b="0" strike="noStrike" spc="-1">
                <a:solidFill>
                  <a:srgbClr val="0000CC"/>
                </a:solidFill>
                <a:uFill>
                  <a:solidFill>
                    <a:srgbClr val="FFFFFF"/>
                  </a:solidFill>
                </a:uFill>
                <a:latin typeface="Arial"/>
                <a:ea typeface="DejaVu Sans"/>
              </a:rPr>
              <a:t>1. Ouvrir le gestionnaire d’échange de données du poste dédié.</a:t>
            </a:r>
            <a:endParaRPr lang="fr-FR" sz="2000" b="0" strike="noStrike" spc="-1">
              <a:solidFill>
                <a:srgbClr val="000000"/>
              </a:solidFill>
              <a:uFill>
                <a:solidFill>
                  <a:srgbClr val="FFFFFF"/>
                </a:solidFill>
              </a:uFill>
              <a:latin typeface="Arial"/>
            </a:endParaRPr>
          </a:p>
          <a:p>
            <a:pPr>
              <a:lnSpc>
                <a:spcPct val="100000"/>
              </a:lnSpc>
            </a:pPr>
            <a:endParaRPr lang="fr-FR" sz="2000" b="0" strike="noStrike" spc="-1">
              <a:solidFill>
                <a:srgbClr val="000000"/>
              </a:solidFill>
              <a:uFill>
                <a:solidFill>
                  <a:srgbClr val="FFFFFF"/>
                </a:solidFill>
              </a:uFill>
              <a:latin typeface="Arial"/>
            </a:endParaRPr>
          </a:p>
          <a:p>
            <a:pPr>
              <a:lnSpc>
                <a:spcPct val="100000"/>
              </a:lnSpc>
            </a:pPr>
            <a:r>
              <a:rPr lang="fr-FR" sz="2000" b="0" strike="noStrike" spc="-1">
                <a:solidFill>
                  <a:srgbClr val="0000CC"/>
                </a:solidFill>
                <a:uFill>
                  <a:solidFill>
                    <a:srgbClr val="FFFFFF"/>
                  </a:solidFill>
                </a:uFill>
                <a:latin typeface="Arial"/>
                <a:ea typeface="DejaVu Sans"/>
              </a:rPr>
              <a:t>	2. Cliquer sur « CLE  USB3 ». Les données de paye ont été 	préalablement copiées sur la clé USB.</a:t>
            </a:r>
            <a:endParaRPr lang="fr-FR" sz="2000" b="0" strike="noStrike" spc="-1">
              <a:solidFill>
                <a:srgbClr val="000000"/>
              </a:solidFill>
              <a:uFill>
                <a:solidFill>
                  <a:srgbClr val="FFFFFF"/>
                </a:solidFill>
              </a:uFill>
              <a:latin typeface="Arial"/>
            </a:endParaRPr>
          </a:p>
          <a:p>
            <a:pPr>
              <a:lnSpc>
                <a:spcPct val="100000"/>
              </a:lnSpc>
            </a:pPr>
            <a:endParaRPr lang="fr-FR" sz="2000" b="0" strike="noStrike" spc="-1">
              <a:solidFill>
                <a:srgbClr val="000000"/>
              </a:solidFill>
              <a:uFill>
                <a:solidFill>
                  <a:srgbClr val="FFFFFF"/>
                </a:solidFill>
              </a:uFill>
              <a:latin typeface="Arial"/>
            </a:endParaRPr>
          </a:p>
        </p:txBody>
      </p:sp>
      <p:pic>
        <p:nvPicPr>
          <p:cNvPr id="289" name="Image 239"/>
          <p:cNvPicPr/>
          <p:nvPr/>
        </p:nvPicPr>
        <p:blipFill>
          <a:blip r:embed="rId2"/>
          <a:stretch/>
        </p:blipFill>
        <p:spPr>
          <a:xfrm>
            <a:off x="1414080" y="3020760"/>
            <a:ext cx="6015600" cy="2339280"/>
          </a:xfrm>
          <a:prstGeom prst="rect">
            <a:avLst/>
          </a:prstGeom>
          <a:ln>
            <a:noFill/>
          </a:ln>
        </p:spPr>
      </p:pic>
      <p:sp>
        <p:nvSpPr>
          <p:cNvPr id="290" name="CustomShape 5"/>
          <p:cNvSpPr/>
          <p:nvPr/>
        </p:nvSpPr>
        <p:spPr>
          <a:xfrm>
            <a:off x="1547640" y="6039000"/>
            <a:ext cx="5835240" cy="4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fr-FR" sz="1800" b="0" strike="noStrike" spc="-1">
                <a:solidFill>
                  <a:srgbClr val="FFFFFF"/>
                </a:solidFill>
                <a:uFill>
                  <a:solidFill>
                    <a:srgbClr val="FFFFFF"/>
                  </a:solidFill>
                </a:uFill>
                <a:latin typeface="Arial"/>
                <a:ea typeface="ヒラギノ角ゴ Pro W3"/>
              </a:rPr>
              <a:t>Guide</a:t>
            </a:r>
            <a:endParaRPr lang="fr-FR" sz="1800" b="0" strike="noStrike" spc="-1">
              <a:solidFill>
                <a:srgbClr val="000000"/>
              </a:solidFill>
              <a:uFill>
                <a:solidFill>
                  <a:srgbClr val="FFFFFF"/>
                </a:solidFill>
              </a:uFill>
              <a:latin typeface="Arial"/>
            </a:endParaRPr>
          </a:p>
        </p:txBody>
      </p:sp>
      <p:sp>
        <p:nvSpPr>
          <p:cNvPr id="291" name="CustomShape 6"/>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7E31F08-3A14-419C-BE58-FA248EDE1C25}" type="slidenum">
              <a:rPr lang="fr-FR" sz="900" b="0" strike="noStrike" spc="-1">
                <a:solidFill>
                  <a:srgbClr val="8B8B8B"/>
                </a:solidFill>
                <a:uFill>
                  <a:solidFill>
                    <a:srgbClr val="FFFFFF"/>
                  </a:solidFill>
                </a:uFill>
                <a:latin typeface="Calibri"/>
                <a:ea typeface="DejaVu Sans"/>
              </a:rPr>
              <a:t>17</a:t>
            </a:fld>
            <a:endParaRPr lang="fr-FR" sz="900" b="0" strike="noStrike" spc="-1">
              <a:solidFill>
                <a:srgbClr val="000000"/>
              </a:solidFill>
              <a:uFill>
                <a:solidFill>
                  <a:srgbClr val="FFFFFF"/>
                </a:solidFill>
              </a:uFill>
              <a:latin typeface="Arial"/>
            </a:endParaRPr>
          </a:p>
        </p:txBody>
      </p:sp>
      <p:sp>
        <p:nvSpPr>
          <p:cNvPr id="292" name="CustomShape 7"/>
          <p:cNvSpPr/>
          <p:nvPr/>
        </p:nvSpPr>
        <p:spPr>
          <a:xfrm>
            <a:off x="107640" y="341280"/>
            <a:ext cx="888984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Times New Roman"/>
                <a:ea typeface="ヒラギノ角ゴ Pro W3"/>
              </a:rPr>
              <a:t>COPIER LES PAYES sur le disque dur à PARTIR DE LA CLE USB3</a:t>
            </a:r>
            <a:endParaRPr lang="fr-FR" sz="1800" b="0" strike="noStrike" spc="-1">
              <a:solidFill>
                <a:srgbClr val="000000"/>
              </a:solidFill>
              <a:uFill>
                <a:solidFill>
                  <a:srgbClr val="FFFFFF"/>
                </a:solidFill>
              </a:uFill>
              <a:latin typeface="Arial"/>
            </a:endParaRPr>
          </a:p>
        </p:txBody>
      </p:sp>
      <p:sp>
        <p:nvSpPr>
          <p:cNvPr id="293" name="CustomShape 8"/>
          <p:cNvSpPr/>
          <p:nvPr/>
        </p:nvSpPr>
        <p:spPr>
          <a:xfrm>
            <a:off x="2751840" y="6463440"/>
            <a:ext cx="41356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CustomShape 1"/>
          <p:cNvSpPr/>
          <p:nvPr/>
        </p:nvSpPr>
        <p:spPr>
          <a:xfrm>
            <a:off x="251640" y="1036800"/>
            <a:ext cx="5414400" cy="3325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39840">
              <a:lnSpc>
                <a:spcPct val="100000"/>
              </a:lnSpc>
            </a:pPr>
            <a:endParaRPr lang="fr-FR" sz="1800" b="0" strike="noStrike" spc="-1">
              <a:solidFill>
                <a:srgbClr val="000000"/>
              </a:solidFill>
              <a:uFill>
                <a:solidFill>
                  <a:srgbClr val="FFFFFF"/>
                </a:solidFill>
              </a:uFill>
              <a:latin typeface="Arial"/>
            </a:endParaRPr>
          </a:p>
        </p:txBody>
      </p:sp>
      <p:sp>
        <p:nvSpPr>
          <p:cNvPr id="295" name="CustomShape 2"/>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pic>
        <p:nvPicPr>
          <p:cNvPr id="296" name="Image 244"/>
          <p:cNvPicPr/>
          <p:nvPr/>
        </p:nvPicPr>
        <p:blipFill>
          <a:blip r:embed="rId2"/>
          <a:srcRect l="13098" t="13345" r="43009" b="70459"/>
          <a:stretch/>
        </p:blipFill>
        <p:spPr>
          <a:xfrm>
            <a:off x="156240" y="3816000"/>
            <a:ext cx="8915040" cy="2550600"/>
          </a:xfrm>
          <a:prstGeom prst="rect">
            <a:avLst/>
          </a:prstGeom>
          <a:ln>
            <a:noFill/>
          </a:ln>
        </p:spPr>
      </p:pic>
      <p:sp>
        <p:nvSpPr>
          <p:cNvPr id="297" name="CustomShape 3"/>
          <p:cNvSpPr/>
          <p:nvPr/>
        </p:nvSpPr>
        <p:spPr>
          <a:xfrm>
            <a:off x="186120" y="4903200"/>
            <a:ext cx="1355040" cy="1451520"/>
          </a:xfrm>
          <a:prstGeom prst="rect">
            <a:avLst/>
          </a:prstGeom>
          <a:solidFill>
            <a:srgbClr val="DDD9C7"/>
          </a:solidFill>
          <a:ln>
            <a:noFill/>
          </a:ln>
        </p:spPr>
        <p:style>
          <a:lnRef idx="0">
            <a:scrgbClr r="0" g="0" b="0"/>
          </a:lnRef>
          <a:fillRef idx="0">
            <a:scrgbClr r="0" g="0" b="0"/>
          </a:fillRef>
          <a:effectRef idx="0">
            <a:scrgbClr r="0" g="0" b="0"/>
          </a:effectRef>
          <a:fontRef idx="minor"/>
        </p:style>
      </p:sp>
      <p:sp>
        <p:nvSpPr>
          <p:cNvPr id="298" name="CustomShape 4"/>
          <p:cNvSpPr/>
          <p:nvPr/>
        </p:nvSpPr>
        <p:spPr>
          <a:xfrm>
            <a:off x="89280" y="1242000"/>
            <a:ext cx="9034920" cy="268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CC"/>
                </a:solidFill>
                <a:uFill>
                  <a:solidFill>
                    <a:srgbClr val="FFFFFF"/>
                  </a:solidFill>
                </a:uFill>
                <a:latin typeface="Arial"/>
                <a:ea typeface="DejaVu Sans"/>
              </a:rPr>
              <a:t>3. Cliquer sur le dossier des données de paye regroupant vos données sur la clé, </a:t>
            </a:r>
            <a:r>
              <a:rPr lang="fr-FR" sz="1800" b="0" i="1" strike="noStrike" spc="-1">
                <a:solidFill>
                  <a:srgbClr val="0000CC"/>
                </a:solidFill>
                <a:uFill>
                  <a:solidFill>
                    <a:srgbClr val="FFFFFF"/>
                  </a:solidFill>
                </a:uFill>
                <a:latin typeface="Arial"/>
                <a:ea typeface="DejaVu Sans"/>
              </a:rPr>
              <a:t>en maintenant la touche Ctrl enfoncée</a:t>
            </a:r>
            <a:r>
              <a:rPr lang="fr-FR" sz="1800" b="0" strike="noStrike" spc="-1">
                <a:solidFill>
                  <a:srgbClr val="0000CC"/>
                </a:solidFill>
                <a:uFill>
                  <a:solidFill>
                    <a:srgbClr val="FFFFFF"/>
                  </a:solidFill>
                </a:uFill>
                <a:latin typeface="Arial"/>
                <a:ea typeface="DejaVu Sans"/>
              </a:rPr>
              <a:t>.</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CC"/>
                </a:solidFill>
                <a:uFill>
                  <a:solidFill>
                    <a:srgbClr val="FFFFFF"/>
                  </a:solidFill>
                </a:uFill>
                <a:latin typeface="Arial"/>
                <a:ea typeface="DejaVu Sans"/>
              </a:rPr>
              <a:t>4. « </a:t>
            </a:r>
            <a:r>
              <a:rPr lang="fr-FR" sz="1800" b="1" i="1" strike="noStrike" spc="-1">
                <a:solidFill>
                  <a:srgbClr val="0000CC"/>
                </a:solidFill>
                <a:uFill>
                  <a:solidFill>
                    <a:srgbClr val="FFFFFF"/>
                  </a:solidFill>
                </a:uFill>
                <a:latin typeface="Arial"/>
                <a:ea typeface="DejaVu Sans"/>
              </a:rPr>
              <a:t>Glisser-déposer</a:t>
            </a:r>
            <a:r>
              <a:rPr lang="fr-FR" sz="1800" b="0" strike="noStrike" spc="-1">
                <a:solidFill>
                  <a:srgbClr val="0000CC"/>
                </a:solidFill>
                <a:uFill>
                  <a:solidFill>
                    <a:srgbClr val="FFFFFF"/>
                  </a:solidFill>
                </a:uFill>
                <a:latin typeface="Arial"/>
                <a:ea typeface="DejaVu Sans"/>
              </a:rPr>
              <a:t> » ce dossier vers la fenêtre droite du gestionnaire</a:t>
            </a:r>
            <a:r>
              <a:rPr lang="fr-FR" sz="1800" b="0" strike="noStrike" spc="-1">
                <a:solidFill>
                  <a:srgbClr val="000000"/>
                </a:solidFill>
                <a:uFill>
                  <a:solidFill>
                    <a:srgbClr val="FFFFFF"/>
                  </a:solidFill>
                </a:uFill>
                <a:latin typeface="Arial"/>
                <a:ea typeface="DejaVu Sans"/>
              </a:rPr>
              <a:t> </a:t>
            </a:r>
            <a:r>
              <a:rPr lang="fr-FR" sz="1800" b="1" i="1" strike="noStrike" spc="-1">
                <a:solidFill>
                  <a:srgbClr val="0000CC"/>
                </a:solidFill>
                <a:uFill>
                  <a:solidFill>
                    <a:srgbClr val="FFFFFF"/>
                  </a:solidFill>
                </a:uFill>
                <a:latin typeface="Arial"/>
                <a:ea typeface="DejaVu Sans"/>
              </a:rPr>
              <a:t>avec la touche Ctrl enfoncée</a:t>
            </a:r>
            <a:r>
              <a:rPr lang="fr-FR" sz="1800" b="1" strike="noStrike" spc="-1">
                <a:solidFill>
                  <a:srgbClr val="0000CC"/>
                </a:solidFill>
                <a:uFill>
                  <a:solidFill>
                    <a:srgbClr val="FFFFFF"/>
                  </a:solidFill>
                </a:uFill>
                <a:latin typeface="Arial"/>
                <a:ea typeface="DejaVu Sans"/>
              </a:rPr>
              <a:t> </a:t>
            </a:r>
            <a:r>
              <a:rPr lang="fr-FR" sz="1800" b="0" strike="noStrike" spc="-1">
                <a:solidFill>
                  <a:srgbClr val="0000CC"/>
                </a:solidFill>
                <a:uFill>
                  <a:solidFill>
                    <a:srgbClr val="FFFFFF"/>
                  </a:solidFill>
                </a:uFill>
                <a:latin typeface="Arial"/>
                <a:ea typeface="DejaVu Sans"/>
              </a:rPr>
              <a:t>vers le répertoire des données (</a:t>
            </a:r>
            <a:r>
              <a:rPr lang="fr-FR" sz="1800" b="1" i="1" strike="noStrike" spc="-1">
                <a:solidFill>
                  <a:srgbClr val="0000CC"/>
                </a:solidFill>
                <a:uFill>
                  <a:solidFill>
                    <a:srgbClr val="FFFFFF"/>
                  </a:solidFill>
                </a:uFill>
                <a:latin typeface="Arial"/>
                <a:ea typeface="DejaVu Sans"/>
              </a:rPr>
              <a:t>Données</a:t>
            </a:r>
            <a:r>
              <a:rPr lang="fr-FR" sz="1800" b="0" strike="noStrike" spc="-1">
                <a:solidFill>
                  <a:srgbClr val="0000CC"/>
                </a:solidFill>
                <a:uFill>
                  <a:solidFill>
                    <a:srgbClr val="FFFFFF"/>
                  </a:solidFill>
                </a:uFill>
                <a:latin typeface="Arial"/>
                <a:ea typeface="DejaVu Sans"/>
              </a:rPr>
              <a:t>)</a:t>
            </a:r>
            <a:r>
              <a:rPr lang="fr-FR" sz="1800" b="1" strike="noStrike" spc="-1">
                <a:solidFill>
                  <a:srgbClr val="0000CC"/>
                </a:solidFill>
                <a:uFill>
                  <a:solidFill>
                    <a:srgbClr val="FFFFFF"/>
                  </a:solidFill>
                </a:uFill>
                <a:latin typeface="Arial"/>
                <a:ea typeface="DejaVu Sans"/>
              </a:rPr>
              <a:t>.</a:t>
            </a:r>
            <a:r>
              <a:rPr lang="fr-FR" sz="1800" b="0" strike="noStrike" spc="-1">
                <a:solidFill>
                  <a:srgbClr val="0000CC"/>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CC"/>
                </a:solidFill>
                <a:uFill>
                  <a:solidFill>
                    <a:srgbClr val="FFFFFF"/>
                  </a:solidFill>
                </a:uFill>
                <a:latin typeface="Arial"/>
                <a:ea typeface="DejaVu Sans"/>
              </a:rPr>
              <a:t>5</a:t>
            </a:r>
            <a:r>
              <a:rPr lang="fr-FR" sz="1800" b="1" strike="noStrike" spc="-1">
                <a:solidFill>
                  <a:srgbClr val="0000CC"/>
                </a:solidFill>
                <a:uFill>
                  <a:solidFill>
                    <a:srgbClr val="FFFFFF"/>
                  </a:solidFill>
                </a:uFill>
                <a:latin typeface="Arial"/>
                <a:ea typeface="DejaVu Sans"/>
              </a:rPr>
              <a:t>. </a:t>
            </a:r>
            <a:r>
              <a:rPr lang="fr-FR" sz="1800" b="0" strike="noStrike" spc="-1">
                <a:solidFill>
                  <a:srgbClr val="0000CC"/>
                </a:solidFill>
                <a:uFill>
                  <a:solidFill>
                    <a:srgbClr val="FFFFFF"/>
                  </a:solidFill>
                </a:uFill>
                <a:latin typeface="Arial"/>
                <a:ea typeface="DejaVu Sans"/>
              </a:rPr>
              <a:t>Relâcher Ctrl à la fin du déplacement. </a:t>
            </a:r>
            <a:endParaRPr lang="fr-FR" sz="1800" b="0" strike="noStrike" spc="-1">
              <a:solidFill>
                <a:srgbClr val="000000"/>
              </a:solidFill>
              <a:uFill>
                <a:solidFill>
                  <a:srgbClr val="FFFFFF"/>
                </a:solidFill>
              </a:uFill>
              <a:latin typeface="Arial"/>
            </a:endParaRPr>
          </a:p>
          <a:p>
            <a:pPr algn="just">
              <a:lnSpc>
                <a:spcPct val="100000"/>
              </a:lnSpc>
            </a:pPr>
            <a:r>
              <a:rPr lang="fr-FR" sz="1600" b="1" strike="noStrike" spc="-1">
                <a:solidFill>
                  <a:srgbClr val="FF0000"/>
                </a:solidFill>
                <a:uFill>
                  <a:solidFill>
                    <a:srgbClr val="FFFFFF"/>
                  </a:solidFill>
                </a:uFill>
                <a:latin typeface="Arial"/>
                <a:ea typeface="DejaVu Sans"/>
              </a:rPr>
              <a:t>Cette étape n’est pas nécessaire si l’interface a été paramétrée en mode « Chargement automatique des données »</a:t>
            </a:r>
            <a:endParaRPr lang="fr-FR" sz="1600" b="0" strike="noStrike" spc="-1">
              <a:solidFill>
                <a:srgbClr val="000000"/>
              </a:solidFill>
              <a:uFill>
                <a:solidFill>
                  <a:srgbClr val="FFFFFF"/>
                </a:solidFill>
              </a:uFill>
              <a:latin typeface="Arial"/>
            </a:endParaRPr>
          </a:p>
        </p:txBody>
      </p:sp>
      <p:sp>
        <p:nvSpPr>
          <p:cNvPr id="299" name="CustomShape 5"/>
          <p:cNvSpPr/>
          <p:nvPr/>
        </p:nvSpPr>
        <p:spPr>
          <a:xfrm>
            <a:off x="2448000" y="1309680"/>
            <a:ext cx="4317120" cy="34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Times New Roman"/>
                <a:ea typeface="DejaVu Sans"/>
              </a:rPr>
              <a:t> </a:t>
            </a:r>
            <a:r>
              <a:rPr lang="fr-FR" sz="18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p:txBody>
      </p:sp>
      <p:sp>
        <p:nvSpPr>
          <p:cNvPr id="300" name="CustomShape 6"/>
          <p:cNvSpPr/>
          <p:nvPr/>
        </p:nvSpPr>
        <p:spPr>
          <a:xfrm>
            <a:off x="611640" y="1220760"/>
            <a:ext cx="7702200" cy="1015200"/>
          </a:xfrm>
          <a:prstGeom prst="rect">
            <a:avLst/>
          </a:prstGeom>
          <a:noFill/>
          <a:ln>
            <a:noFill/>
          </a:ln>
        </p:spPr>
        <p:style>
          <a:lnRef idx="0">
            <a:scrgbClr r="0" g="0" b="0"/>
          </a:lnRef>
          <a:fillRef idx="0">
            <a:scrgbClr r="0" g="0" b="0"/>
          </a:fillRef>
          <a:effectRef idx="0">
            <a:scrgbClr r="0" g="0" b="0"/>
          </a:effectRef>
          <a:fontRef idx="minor"/>
        </p:style>
      </p:sp>
      <p:sp>
        <p:nvSpPr>
          <p:cNvPr id="301" name="CustomShape 7"/>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2D679FD-C15E-4ACC-8FAE-9CBA00C3A9FE}" type="slidenum">
              <a:rPr lang="fr-FR" sz="900" b="0" strike="noStrike" spc="-1">
                <a:solidFill>
                  <a:srgbClr val="8B8B8B"/>
                </a:solidFill>
                <a:uFill>
                  <a:solidFill>
                    <a:srgbClr val="FFFFFF"/>
                  </a:solidFill>
                </a:uFill>
                <a:latin typeface="Calibri"/>
                <a:ea typeface="DejaVu Sans"/>
              </a:rPr>
              <a:t>18</a:t>
            </a:fld>
            <a:endParaRPr lang="fr-FR" sz="900" b="0" strike="noStrike" spc="-1">
              <a:solidFill>
                <a:srgbClr val="000000"/>
              </a:solidFill>
              <a:uFill>
                <a:solidFill>
                  <a:srgbClr val="FFFFFF"/>
                </a:solidFill>
              </a:uFill>
              <a:latin typeface="Arial"/>
            </a:endParaRPr>
          </a:p>
        </p:txBody>
      </p:sp>
      <p:sp>
        <p:nvSpPr>
          <p:cNvPr id="302" name="CustomShape 8"/>
          <p:cNvSpPr/>
          <p:nvPr/>
        </p:nvSpPr>
        <p:spPr>
          <a:xfrm>
            <a:off x="107640" y="341280"/>
            <a:ext cx="888984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Times New Roman"/>
                <a:ea typeface="ヒラギノ角ゴ Pro W3"/>
              </a:rPr>
              <a:t>COPIER LES PAYES sur le disque dur à PARTIR DE LA CLE USB3</a:t>
            </a:r>
            <a:endParaRPr lang="fr-FR" sz="1800" b="0" strike="noStrike" spc="-1">
              <a:solidFill>
                <a:srgbClr val="000000"/>
              </a:solidFill>
              <a:uFill>
                <a:solidFill>
                  <a:srgbClr val="FFFFFF"/>
                </a:solidFill>
              </a:uFill>
              <a:latin typeface="Arial"/>
            </a:endParaRPr>
          </a:p>
        </p:txBody>
      </p:sp>
      <p:sp>
        <p:nvSpPr>
          <p:cNvPr id="303" name="CustomShape 9"/>
          <p:cNvSpPr/>
          <p:nvPr/>
        </p:nvSpPr>
        <p:spPr>
          <a:xfrm>
            <a:off x="2751840" y="6501600"/>
            <a:ext cx="41356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304" name="Line 10"/>
          <p:cNvSpPr/>
          <p:nvPr/>
        </p:nvSpPr>
        <p:spPr>
          <a:xfrm>
            <a:off x="2304000" y="4392000"/>
            <a:ext cx="5904000" cy="1512000"/>
          </a:xfrm>
          <a:prstGeom prst="line">
            <a:avLst/>
          </a:prstGeom>
          <a:ln>
            <a:solidFill>
              <a:srgbClr val="FF3333"/>
            </a:solidFill>
            <a:tailEnd type="triangle" w="med" len="me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CustomShape 1"/>
          <p:cNvSpPr/>
          <p:nvPr/>
        </p:nvSpPr>
        <p:spPr>
          <a:xfrm>
            <a:off x="251640" y="1036800"/>
            <a:ext cx="5414400" cy="3325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39840">
              <a:lnSpc>
                <a:spcPct val="100000"/>
              </a:lnSpc>
            </a:pPr>
            <a:endParaRPr lang="fr-FR" sz="1800" b="0" strike="noStrike" spc="-1">
              <a:solidFill>
                <a:srgbClr val="000000"/>
              </a:solidFill>
              <a:uFill>
                <a:solidFill>
                  <a:srgbClr val="FFFFFF"/>
                </a:solidFill>
              </a:uFill>
              <a:latin typeface="Arial"/>
            </a:endParaRPr>
          </a:p>
        </p:txBody>
      </p:sp>
      <p:sp>
        <p:nvSpPr>
          <p:cNvPr id="306" name="CustomShape 2"/>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307" name="CustomShape 3"/>
          <p:cNvSpPr/>
          <p:nvPr/>
        </p:nvSpPr>
        <p:spPr>
          <a:xfrm>
            <a:off x="56880" y="141120"/>
            <a:ext cx="8889840" cy="4341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Calibri"/>
                <a:ea typeface="ヒラギノ角ゴ Pro W3"/>
              </a:rPr>
              <a:t>IMPORTER LES PAYES a partir du disque optique </a:t>
            </a:r>
            <a:endParaRPr lang="fr-FR" sz="1800" b="0" strike="noStrike" spc="-1">
              <a:solidFill>
                <a:srgbClr val="000000"/>
              </a:solidFill>
              <a:uFill>
                <a:solidFill>
                  <a:srgbClr val="FFFFFF"/>
                </a:solidFill>
              </a:uFill>
              <a:latin typeface="Arial"/>
            </a:endParaRPr>
          </a:p>
        </p:txBody>
      </p:sp>
      <p:sp>
        <p:nvSpPr>
          <p:cNvPr id="308" name="CustomShape 4"/>
          <p:cNvSpPr/>
          <p:nvPr/>
        </p:nvSpPr>
        <p:spPr>
          <a:xfrm>
            <a:off x="611640" y="1870920"/>
            <a:ext cx="8278560" cy="1122840"/>
          </a:xfrm>
          <a:prstGeom prst="rect">
            <a:avLst/>
          </a:prstGeom>
          <a:noFill/>
          <a:ln>
            <a:noFill/>
          </a:ln>
        </p:spPr>
        <p:style>
          <a:lnRef idx="0">
            <a:scrgbClr r="0" g="0" b="0"/>
          </a:lnRef>
          <a:fillRef idx="0">
            <a:scrgbClr r="0" g="0" b="0"/>
          </a:fillRef>
          <a:effectRef idx="0">
            <a:scrgbClr r="0" g="0" b="0"/>
          </a:effectRef>
          <a:fontRef idx="minor"/>
        </p:style>
      </p:sp>
      <p:sp>
        <p:nvSpPr>
          <p:cNvPr id="309" name="CustomShape 5"/>
          <p:cNvSpPr/>
          <p:nvPr/>
        </p:nvSpPr>
        <p:spPr>
          <a:xfrm>
            <a:off x="2448000" y="1309680"/>
            <a:ext cx="4317120" cy="34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Times New Roman"/>
                <a:ea typeface="DejaVu Sans"/>
              </a:rPr>
              <a:t> </a:t>
            </a:r>
            <a:r>
              <a:rPr lang="fr-FR" sz="18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p:txBody>
      </p:sp>
      <p:sp>
        <p:nvSpPr>
          <p:cNvPr id="310" name="CustomShape 6"/>
          <p:cNvSpPr/>
          <p:nvPr/>
        </p:nvSpPr>
        <p:spPr>
          <a:xfrm>
            <a:off x="611640" y="1220760"/>
            <a:ext cx="7886880" cy="432360"/>
          </a:xfrm>
          <a:prstGeom prst="rect">
            <a:avLst/>
          </a:prstGeom>
          <a:noFill/>
          <a:ln>
            <a:noFill/>
          </a:ln>
        </p:spPr>
        <p:style>
          <a:lnRef idx="0">
            <a:scrgbClr r="0" g="0" b="0"/>
          </a:lnRef>
          <a:fillRef idx="0">
            <a:scrgbClr r="0" g="0" b="0"/>
          </a:fillRef>
          <a:effectRef idx="0">
            <a:scrgbClr r="0" g="0" b="0"/>
          </a:effectRef>
          <a:fontRef idx="minor"/>
        </p:style>
      </p:sp>
      <p:sp>
        <p:nvSpPr>
          <p:cNvPr id="311" name="CustomShape 7"/>
          <p:cNvSpPr/>
          <p:nvPr/>
        </p:nvSpPr>
        <p:spPr>
          <a:xfrm>
            <a:off x="0" y="1009440"/>
            <a:ext cx="5743800" cy="584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DejaVu Sans"/>
              </a:rPr>
              <a:t>1-Insérer le disque optique avec les payes</a:t>
            </a: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DejaVu Sans"/>
              </a:rPr>
              <a:t>2-Cliquer sur l’icône en forme de clé en bas de l’écran : choisir Disque optique. Cliquer sur l’icône flèche à droite.</a:t>
            </a: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DejaVu Sans"/>
              </a:rPr>
              <a:t>3-Attendre que l’icône CD-ROM passe du rouge au vert : le CD-ROM doit être activé.</a:t>
            </a: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00"/>
                </a:solidFill>
                <a:uFill>
                  <a:solidFill>
                    <a:srgbClr val="FFFFFF"/>
                  </a:solidFill>
                </a:uFill>
                <a:latin typeface="Arial"/>
                <a:ea typeface="DejaVu Sans"/>
              </a:rPr>
              <a:t>Dans le dialogue de configuration, si la case « Charger les données utilisateur au lancement » n’est pas cochée, la cocher et relancer l’interface. </a:t>
            </a:r>
            <a:r>
              <a:rPr lang="fr-FR" sz="1600" b="0" strike="noStrike" spc="-1">
                <a:solidFill>
                  <a:srgbClr val="0000CC"/>
                </a:solidFill>
                <a:uFill>
                  <a:solidFill>
                    <a:srgbClr val="FFFFFF"/>
                  </a:solidFill>
                </a:uFill>
                <a:latin typeface="Arial"/>
                <a:ea typeface="DejaVu Sans"/>
              </a:rPr>
              <a:t>Les données de paye sont lues automatiquement en mémoire. Pas de sauvegarde copie sur le disque dur.</a:t>
            </a:r>
            <a:endParaRPr lang="fr-FR" sz="1600" b="0" strike="noStrike" spc="-1">
              <a:solidFill>
                <a:srgbClr val="000000"/>
              </a:solidFill>
              <a:uFill>
                <a:solidFill>
                  <a:srgbClr val="FFFFFF"/>
                </a:solidFill>
              </a:uFill>
              <a:latin typeface="Arial"/>
            </a:endParaRPr>
          </a:p>
          <a:p>
            <a:pPr algn="just">
              <a:lnSpc>
                <a:spcPct val="100000"/>
              </a:lnSpc>
            </a:pPr>
            <a:endParaRPr lang="fr-FR" sz="1600" b="0" strike="noStrike" spc="-1">
              <a:solidFill>
                <a:srgbClr val="000000"/>
              </a:solidFill>
              <a:uFill>
                <a:solidFill>
                  <a:srgbClr val="FFFFFF"/>
                </a:solidFill>
              </a:uFill>
              <a:latin typeface="Arial"/>
            </a:endParaRPr>
          </a:p>
          <a:p>
            <a:pPr>
              <a:lnSpc>
                <a:spcPct val="100000"/>
              </a:lnSpc>
            </a:pPr>
            <a:endParaRPr lang="fr-FR" sz="1600" b="0" strike="noStrike" spc="-1">
              <a:solidFill>
                <a:srgbClr val="000000"/>
              </a:solidFill>
              <a:uFill>
                <a:solidFill>
                  <a:srgbClr val="FFFFFF"/>
                </a:solidFill>
              </a:uFill>
              <a:latin typeface="Arial"/>
            </a:endParaRPr>
          </a:p>
        </p:txBody>
      </p:sp>
      <p:sp>
        <p:nvSpPr>
          <p:cNvPr id="312" name="CustomShape 8"/>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3339E61-65AF-45DF-88E3-8ECA772AFC7F}" type="slidenum">
              <a:rPr lang="fr-FR" sz="900" b="0" strike="noStrike" spc="-1">
                <a:solidFill>
                  <a:srgbClr val="8B8B8B"/>
                </a:solidFill>
                <a:uFill>
                  <a:solidFill>
                    <a:srgbClr val="FFFFFF"/>
                  </a:solidFill>
                </a:uFill>
                <a:latin typeface="Calibri"/>
                <a:ea typeface="DejaVu Sans"/>
              </a:rPr>
              <a:t>19</a:t>
            </a:fld>
            <a:endParaRPr lang="fr-FR" sz="900" b="0" strike="noStrike" spc="-1">
              <a:solidFill>
                <a:srgbClr val="000000"/>
              </a:solidFill>
              <a:uFill>
                <a:solidFill>
                  <a:srgbClr val="FFFFFF"/>
                </a:solidFill>
              </a:uFill>
              <a:latin typeface="Arial"/>
            </a:endParaRPr>
          </a:p>
        </p:txBody>
      </p:sp>
      <p:pic>
        <p:nvPicPr>
          <p:cNvPr id="313" name="Image 4"/>
          <p:cNvPicPr/>
          <p:nvPr/>
        </p:nvPicPr>
        <p:blipFill>
          <a:blip r:embed="rId2"/>
          <a:stretch/>
        </p:blipFill>
        <p:spPr>
          <a:xfrm>
            <a:off x="5745240" y="906120"/>
            <a:ext cx="3257640" cy="2864520"/>
          </a:xfrm>
          <a:prstGeom prst="rect">
            <a:avLst/>
          </a:prstGeom>
          <a:ln>
            <a:noFill/>
          </a:ln>
        </p:spPr>
      </p:pic>
      <p:pic>
        <p:nvPicPr>
          <p:cNvPr id="314" name="Image 5"/>
          <p:cNvPicPr/>
          <p:nvPr/>
        </p:nvPicPr>
        <p:blipFill>
          <a:blip r:embed="rId3"/>
          <a:stretch/>
        </p:blipFill>
        <p:spPr>
          <a:xfrm>
            <a:off x="5745240" y="3849120"/>
            <a:ext cx="3312720" cy="2912760"/>
          </a:xfrm>
          <a:prstGeom prst="rect">
            <a:avLst/>
          </a:prstGeom>
          <a:ln>
            <a:noFill/>
          </a:ln>
        </p:spPr>
      </p:pic>
      <p:sp>
        <p:nvSpPr>
          <p:cNvPr id="315" name="CustomShape 9"/>
          <p:cNvSpPr/>
          <p:nvPr/>
        </p:nvSpPr>
        <p:spPr>
          <a:xfrm>
            <a:off x="72000" y="6462360"/>
            <a:ext cx="52552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 name="CustomShape 1"/>
          <p:cNvSpPr/>
          <p:nvPr/>
        </p:nvSpPr>
        <p:spPr>
          <a:xfrm>
            <a:off x="1511640" y="114480"/>
            <a:ext cx="6260760" cy="417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SOMMAIRE</a:t>
            </a:r>
            <a:endParaRPr lang="fr-FR" sz="2400" b="0" strike="noStrike" spc="-1">
              <a:solidFill>
                <a:srgbClr val="000000"/>
              </a:solidFill>
              <a:uFill>
                <a:solidFill>
                  <a:srgbClr val="FFFFFF"/>
                </a:solidFill>
              </a:uFill>
              <a:latin typeface="Arial"/>
            </a:endParaRPr>
          </a:p>
        </p:txBody>
      </p:sp>
      <p:sp>
        <p:nvSpPr>
          <p:cNvPr id="156" name="CustomShape 2"/>
          <p:cNvSpPr/>
          <p:nvPr/>
        </p:nvSpPr>
        <p:spPr>
          <a:xfrm>
            <a:off x="324360" y="1052280"/>
            <a:ext cx="8493840" cy="46483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720" indent="-339840">
              <a:lnSpc>
                <a:spcPct val="100000"/>
              </a:lnSpc>
            </a:pPr>
            <a:r>
              <a:rPr lang="fr-FR" sz="1800" b="1" strike="noStrike" spc="-1">
                <a:solidFill>
                  <a:srgbClr val="0000CC"/>
                </a:solidFill>
                <a:uFill>
                  <a:solidFill>
                    <a:srgbClr val="FFFFFF"/>
                  </a:solidFill>
                </a:uFill>
                <a:latin typeface="Times New Roman"/>
                <a:ea typeface="DejaVu Sans"/>
              </a:rPr>
              <a:t>L’ENVIRONNEMENT LINUX : NOTIONS DE BASE</a:t>
            </a:r>
            <a:endParaRPr lang="fr-FR" sz="1800" b="0" strike="noStrike" spc="-1">
              <a:solidFill>
                <a:srgbClr val="000000"/>
              </a:solidFill>
              <a:uFill>
                <a:solidFill>
                  <a:srgbClr val="FFFFFF"/>
                </a:solidFill>
              </a:uFill>
              <a:latin typeface="Arial"/>
            </a:endParaRPr>
          </a:p>
          <a:p>
            <a:pPr marL="720" indent="-339840">
              <a:lnSpc>
                <a:spcPct val="100000"/>
              </a:lnSpc>
            </a:pPr>
            <a:endParaRPr lang="fr-FR" sz="1800" b="0" strike="noStrike" spc="-1">
              <a:solidFill>
                <a:srgbClr val="000000"/>
              </a:solidFill>
              <a:uFill>
                <a:solidFill>
                  <a:srgbClr val="FFFFFF"/>
                </a:solidFill>
              </a:uFill>
              <a:latin typeface="Arial"/>
            </a:endParaRPr>
          </a:p>
          <a:p>
            <a:pPr marL="720" indent="-339840">
              <a:lnSpc>
                <a:spcPct val="100000"/>
              </a:lnSpc>
            </a:pPr>
            <a:r>
              <a:rPr lang="fr-FR" sz="1800" b="1" strike="noStrike" spc="-1">
                <a:solidFill>
                  <a:srgbClr val="0000CC"/>
                </a:solidFill>
                <a:uFill>
                  <a:solidFill>
                    <a:srgbClr val="FFFFFF"/>
                  </a:solidFill>
                </a:uFill>
                <a:latin typeface="Times New Roman"/>
                <a:ea typeface="DejaVu Sans"/>
              </a:rPr>
              <a:t>PRÉSENTATION GÉNÉRALE DE L’INTERFACE</a:t>
            </a:r>
            <a:endParaRPr lang="fr-FR" sz="1800" b="0" strike="noStrike" spc="-1">
              <a:solidFill>
                <a:srgbClr val="000000"/>
              </a:solidFill>
              <a:uFill>
                <a:solidFill>
                  <a:srgbClr val="FFFFFF"/>
                </a:solidFill>
              </a:uFill>
              <a:latin typeface="Arial"/>
            </a:endParaRPr>
          </a:p>
          <a:p>
            <a:pPr marL="720" indent="-339840">
              <a:lnSpc>
                <a:spcPct val="100000"/>
              </a:lnSpc>
            </a:pPr>
            <a:endParaRPr lang="fr-FR" sz="1800" b="0" strike="noStrike" spc="-1">
              <a:solidFill>
                <a:srgbClr val="000000"/>
              </a:solidFill>
              <a:uFill>
                <a:solidFill>
                  <a:srgbClr val="FFFFFF"/>
                </a:solidFill>
              </a:uFill>
              <a:latin typeface="Arial"/>
            </a:endParaRPr>
          </a:p>
          <a:p>
            <a:pPr marL="285840" indent="-28260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ea typeface="DejaVu Sans"/>
              </a:rPr>
              <a:t>Lancer l’application</a:t>
            </a:r>
            <a:endParaRPr lang="fr-FR" sz="1800" b="0" strike="noStrike" spc="-1">
              <a:solidFill>
                <a:srgbClr val="000000"/>
              </a:solidFill>
              <a:uFill>
                <a:solidFill>
                  <a:srgbClr val="FFFFFF"/>
                </a:solidFill>
              </a:uFill>
              <a:latin typeface="Arial"/>
            </a:endParaRPr>
          </a:p>
          <a:p>
            <a:pPr marL="285840" indent="-28260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ea typeface="DejaVu Sans"/>
              </a:rPr>
              <a:t>Les fonctionnalités de base</a:t>
            </a:r>
            <a:endParaRPr lang="fr-FR" sz="1800" b="0" strike="noStrike" spc="-1">
              <a:solidFill>
                <a:srgbClr val="000000"/>
              </a:solidFill>
              <a:uFill>
                <a:solidFill>
                  <a:srgbClr val="FFFFFF"/>
                </a:solidFill>
              </a:uFill>
              <a:latin typeface="Arial"/>
            </a:endParaRPr>
          </a:p>
          <a:p>
            <a:pPr marL="285840" indent="-28260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ea typeface="DejaVu Sans"/>
              </a:rPr>
              <a:t>Copier les données de paye sur le PC dédié</a:t>
            </a:r>
            <a:endParaRPr lang="fr-FR" sz="1800" b="0" strike="noStrike" spc="-1">
              <a:solidFill>
                <a:srgbClr val="000000"/>
              </a:solidFill>
              <a:uFill>
                <a:solidFill>
                  <a:srgbClr val="FFFFFF"/>
                </a:solidFill>
              </a:uFill>
              <a:latin typeface="Arial"/>
            </a:endParaRPr>
          </a:p>
          <a:p>
            <a:pPr marL="285840" indent="-28260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ea typeface="DejaVu Sans"/>
              </a:rPr>
              <a:t>Importer les données de paye dans l’interface</a:t>
            </a:r>
            <a:endParaRPr lang="fr-FR" sz="1800" b="0" strike="noStrike" spc="-1">
              <a:solidFill>
                <a:srgbClr val="000000"/>
              </a:solidFill>
              <a:uFill>
                <a:solidFill>
                  <a:srgbClr val="FFFFFF"/>
                </a:solidFill>
              </a:uFill>
              <a:latin typeface="Arial"/>
            </a:endParaRPr>
          </a:p>
          <a:p>
            <a:pPr marL="285840" indent="-28260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ea typeface="DejaVu Sans"/>
              </a:rPr>
              <a:t>Utiliser les dialogues de paramétrage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marL="1800">
              <a:lnSpc>
                <a:spcPct val="100000"/>
              </a:lnSpc>
            </a:pPr>
            <a:r>
              <a:rPr lang="fr-FR" sz="1800" b="1" strike="noStrike" spc="-1">
                <a:solidFill>
                  <a:srgbClr val="0000CC"/>
                </a:solidFill>
                <a:uFill>
                  <a:solidFill>
                    <a:srgbClr val="FFFFFF"/>
                  </a:solidFill>
                </a:uFill>
                <a:latin typeface="Times New Roman"/>
                <a:ea typeface="DejaVu Sans"/>
              </a:rPr>
              <a:t>PRODUIRE LES DONNÉES</a:t>
            </a:r>
            <a:endParaRPr lang="fr-FR" sz="1800" b="0" strike="noStrike" spc="-1">
              <a:solidFill>
                <a:srgbClr val="000000"/>
              </a:solidFill>
              <a:uFill>
                <a:solidFill>
                  <a:srgbClr val="FFFFFF"/>
                </a:solidFill>
              </a:uFill>
              <a:latin typeface="Arial"/>
            </a:endParaRPr>
          </a:p>
          <a:p>
            <a:pPr marL="1800">
              <a:lnSpc>
                <a:spcPct val="100000"/>
              </a:lnSpc>
            </a:pPr>
            <a:endParaRPr lang="fr-FR" sz="1800" b="0" strike="noStrike" spc="-1">
              <a:solidFill>
                <a:srgbClr val="000000"/>
              </a:solidFill>
              <a:uFill>
                <a:solidFill>
                  <a:srgbClr val="FFFFFF"/>
                </a:solidFill>
              </a:uFill>
              <a:latin typeface="Arial"/>
            </a:endParaRPr>
          </a:p>
          <a:p>
            <a:pPr marL="285840" indent="-28260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ea typeface="DejaVu Sans"/>
              </a:rPr>
              <a:t>Produire les bases de données CSV</a:t>
            </a:r>
            <a:endParaRPr lang="fr-FR" sz="1800" b="0" strike="noStrike" spc="-1">
              <a:solidFill>
                <a:srgbClr val="000000"/>
              </a:solidFill>
              <a:uFill>
                <a:solidFill>
                  <a:srgbClr val="FFFFFF"/>
                </a:solidFill>
              </a:uFill>
              <a:latin typeface="Arial"/>
            </a:endParaRPr>
          </a:p>
          <a:p>
            <a:pPr marL="285840" indent="-28260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ea typeface="DejaVu Sans"/>
              </a:rPr>
              <a:t>Exporter/Archiver/Désarchiver les données XHL</a:t>
            </a:r>
            <a:endParaRPr lang="fr-FR" sz="1800" b="0" strike="noStrike" spc="-1">
              <a:solidFill>
                <a:srgbClr val="000000"/>
              </a:solidFill>
              <a:uFill>
                <a:solidFill>
                  <a:srgbClr val="FFFFFF"/>
                </a:solidFill>
              </a:uFill>
              <a:latin typeface="Arial"/>
            </a:endParaRPr>
          </a:p>
          <a:p>
            <a:pPr marL="285840" indent="-28260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ea typeface="DejaVu Sans"/>
              </a:rPr>
              <a:t>Contrôler la fiabilité de la paye dématérialisée</a:t>
            </a:r>
            <a:endParaRPr lang="fr-FR" sz="1800" b="0" strike="noStrike" spc="-1">
              <a:solidFill>
                <a:srgbClr val="000000"/>
              </a:solidFill>
              <a:uFill>
                <a:solidFill>
                  <a:srgbClr val="FFFFFF"/>
                </a:solidFill>
              </a:uFill>
              <a:latin typeface="Arial"/>
            </a:endParaRPr>
          </a:p>
          <a:p>
            <a:pPr marL="285840" indent="-282600">
              <a:lnSpc>
                <a:spcPct val="100000"/>
              </a:lnSpc>
              <a:buClr>
                <a:srgbClr val="000000"/>
              </a:buClr>
              <a:buFont typeface="Wingdings" charset="2"/>
              <a:buChar char=""/>
            </a:pPr>
            <a:r>
              <a:rPr lang="fr-FR" sz="1800" b="1" strike="noStrike" spc="-1">
                <a:solidFill>
                  <a:srgbClr val="0000CC"/>
                </a:solidFill>
                <a:uFill>
                  <a:solidFill>
                    <a:srgbClr val="FFFFFF"/>
                  </a:solidFill>
                </a:uFill>
                <a:latin typeface="Times New Roman"/>
                <a:ea typeface="DejaVu Sans"/>
              </a:rPr>
              <a:t>Générer le rapport d’automatisation de tests réglementaires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marL="343080" indent="-339840">
              <a:lnSpc>
                <a:spcPct val="100000"/>
              </a:lnSpc>
            </a:pPr>
            <a:endParaRPr lang="fr-FR" sz="1800" b="0" strike="noStrike" spc="-1">
              <a:solidFill>
                <a:srgbClr val="000000"/>
              </a:solidFill>
              <a:uFill>
                <a:solidFill>
                  <a:srgbClr val="FFFFFF"/>
                </a:solidFill>
              </a:uFill>
              <a:latin typeface="Arial"/>
            </a:endParaRPr>
          </a:p>
        </p:txBody>
      </p:sp>
      <p:sp>
        <p:nvSpPr>
          <p:cNvPr id="157" name="CustomShape 3"/>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90A786AA-0C76-4EB0-A07F-2D8D839B20E9}" type="slidenum">
              <a:rPr lang="fr-FR" sz="900" b="0" strike="noStrike" spc="-1">
                <a:solidFill>
                  <a:srgbClr val="8B8B8B"/>
                </a:solidFill>
                <a:uFill>
                  <a:solidFill>
                    <a:srgbClr val="FFFFFF"/>
                  </a:solidFill>
                </a:uFill>
                <a:latin typeface="Calibri"/>
                <a:ea typeface="DejaVu Sans"/>
              </a:rPr>
              <a:t>2</a:t>
            </a:fld>
            <a:endParaRPr lang="fr-FR" sz="900" b="0" strike="noStrike" spc="-1">
              <a:solidFill>
                <a:srgbClr val="000000"/>
              </a:solidFill>
              <a:uFill>
                <a:solidFill>
                  <a:srgbClr val="FFFFFF"/>
                </a:solidFill>
              </a:uFill>
              <a:latin typeface="Arial"/>
            </a:endParaRPr>
          </a:p>
        </p:txBody>
      </p:sp>
      <p:sp>
        <p:nvSpPr>
          <p:cNvPr id="158" name="CustomShape 4"/>
          <p:cNvSpPr/>
          <p:nvPr/>
        </p:nvSpPr>
        <p:spPr>
          <a:xfrm>
            <a:off x="2751840" y="6463440"/>
            <a:ext cx="41356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CustomShape 1"/>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1432D2BF-30C3-421F-AB7A-4E79143EA532}" type="slidenum">
              <a:rPr lang="fr-FR" sz="900" b="0" strike="noStrike" spc="-1">
                <a:solidFill>
                  <a:srgbClr val="8B8B8B"/>
                </a:solidFill>
                <a:uFill>
                  <a:solidFill>
                    <a:srgbClr val="FFFFFF"/>
                  </a:solidFill>
                </a:uFill>
                <a:latin typeface="Calibri"/>
                <a:ea typeface="DejaVu Sans"/>
              </a:rPr>
              <a:t>20</a:t>
            </a:fld>
            <a:endParaRPr lang="fr-FR" sz="900" b="0" strike="noStrike" spc="-1">
              <a:solidFill>
                <a:srgbClr val="000000"/>
              </a:solidFill>
              <a:uFill>
                <a:solidFill>
                  <a:srgbClr val="FFFFFF"/>
                </a:solidFill>
              </a:uFill>
              <a:latin typeface="Arial"/>
            </a:endParaRPr>
          </a:p>
        </p:txBody>
      </p:sp>
      <p:sp>
        <p:nvSpPr>
          <p:cNvPr id="317" name="CustomShape 2"/>
          <p:cNvSpPr/>
          <p:nvPr/>
        </p:nvSpPr>
        <p:spPr>
          <a:xfrm>
            <a:off x="288000" y="714600"/>
            <a:ext cx="8555040" cy="94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000" indent="-215280" algn="just">
              <a:lnSpc>
                <a:spcPct val="100000"/>
              </a:lnSpc>
              <a:buClr>
                <a:srgbClr val="000000"/>
              </a:buClr>
              <a:buSzPct val="45000"/>
              <a:buFont typeface="Wingdings" charset="2"/>
              <a:buChar char=""/>
            </a:pPr>
            <a:r>
              <a:rPr lang="fr-FR" sz="1400" b="0" u="sng" strike="noStrike" spc="-1">
                <a:solidFill>
                  <a:srgbClr val="0000FF"/>
                </a:solidFill>
                <a:uFill>
                  <a:solidFill>
                    <a:srgbClr val="FFFFFF"/>
                  </a:solidFill>
                </a:uFill>
                <a:latin typeface="Calibri"/>
                <a:ea typeface="DejaVu Sans"/>
                <a:hlinkClick r:id="rId2"/>
              </a:rPr>
              <a:t>En mode de chargement automatique</a:t>
            </a:r>
            <a:r>
              <a:rPr lang="fr-FR" sz="1400" b="0" strike="noStrike" spc="-1">
                <a:solidFill>
                  <a:srgbClr val="000000"/>
                </a:solidFill>
                <a:uFill>
                  <a:solidFill>
                    <a:srgbClr val="FFFFFF"/>
                  </a:solidFill>
                </a:uFill>
                <a:latin typeface="Calibri"/>
                <a:ea typeface="DejaVu Sans"/>
              </a:rPr>
              <a:t> des données au lancement, le disque optique est automatiquement analysé dès que l’interface s’affiche. Attendre que la barre de progression atteigne 100 % : toutes les données sont alors importées dans l’onglet central sans autre action. </a:t>
            </a:r>
            <a:endParaRPr lang="fr-FR" sz="1400" b="0" strike="noStrike" spc="-1">
              <a:solidFill>
                <a:srgbClr val="000000"/>
              </a:solidFill>
              <a:uFill>
                <a:solidFill>
                  <a:srgbClr val="FFFFFF"/>
                </a:solidFill>
              </a:uFill>
              <a:latin typeface="Arial"/>
            </a:endParaRPr>
          </a:p>
        </p:txBody>
      </p:sp>
      <p:pic>
        <p:nvPicPr>
          <p:cNvPr id="318" name="Image 318"/>
          <p:cNvPicPr/>
          <p:nvPr/>
        </p:nvPicPr>
        <p:blipFill>
          <a:blip r:embed="rId3"/>
          <a:srcRect t="22264" r="37182" b="19574"/>
          <a:stretch/>
        </p:blipFill>
        <p:spPr>
          <a:xfrm>
            <a:off x="16200" y="1800000"/>
            <a:ext cx="9054720" cy="1654560"/>
          </a:xfrm>
          <a:prstGeom prst="rect">
            <a:avLst/>
          </a:prstGeom>
          <a:ln>
            <a:solidFill>
              <a:srgbClr val="3465A4"/>
            </a:solidFill>
          </a:ln>
        </p:spPr>
      </p:pic>
      <p:sp>
        <p:nvSpPr>
          <p:cNvPr id="319" name="CustomShape 3"/>
          <p:cNvSpPr/>
          <p:nvPr/>
        </p:nvSpPr>
        <p:spPr>
          <a:xfrm>
            <a:off x="360000" y="3824280"/>
            <a:ext cx="8566920" cy="50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a:solidFill>
                <a:srgbClr val="000000"/>
              </a:solidFill>
              <a:uFill>
                <a:solidFill>
                  <a:srgbClr val="FFFFFF"/>
                </a:solidFill>
              </a:uFill>
              <a:latin typeface="Arial"/>
            </a:endParaRPr>
          </a:p>
          <a:p>
            <a:pPr marL="216000" indent="-215280" algn="just">
              <a:lnSpc>
                <a:spcPct val="100000"/>
              </a:lnSpc>
              <a:buClr>
                <a:srgbClr val="000000"/>
              </a:buClr>
              <a:buSzPct val="45000"/>
              <a:buFont typeface="Wingdings" charset="2"/>
              <a:buChar char=""/>
            </a:pPr>
            <a:r>
              <a:rPr lang="fr-FR" sz="1400" b="0" strike="noStrike" spc="-1">
                <a:solidFill>
                  <a:srgbClr val="000000"/>
                </a:solidFill>
                <a:uFill>
                  <a:solidFill>
                    <a:srgbClr val="FFFFFF"/>
                  </a:solidFill>
                </a:uFill>
                <a:latin typeface="Calibri"/>
                <a:ea typeface="DejaVu Sans"/>
              </a:rPr>
              <a:t>Si le chargement automatique n’est pas activé, glisser-déposer le disque optique depuis le gestionnaire de fichiers vers l’onglet central.</a:t>
            </a:r>
            <a:endParaRPr lang="fr-FR" sz="1400" b="0" strike="noStrike" spc="-1">
              <a:solidFill>
                <a:srgbClr val="000000"/>
              </a:solidFill>
              <a:uFill>
                <a:solidFill>
                  <a:srgbClr val="FFFFFF"/>
                </a:solidFill>
              </a:uFill>
              <a:latin typeface="Arial"/>
            </a:endParaRPr>
          </a:p>
        </p:txBody>
      </p:sp>
      <p:sp>
        <p:nvSpPr>
          <p:cNvPr id="320" name="CustomShape 4"/>
          <p:cNvSpPr/>
          <p:nvPr/>
        </p:nvSpPr>
        <p:spPr>
          <a:xfrm>
            <a:off x="576000" y="3591720"/>
            <a:ext cx="8422920" cy="29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400" b="0" strike="noStrike" spc="-1">
                <a:solidFill>
                  <a:srgbClr val="000000"/>
                </a:solidFill>
                <a:uFill>
                  <a:solidFill>
                    <a:srgbClr val="FFFFFF"/>
                  </a:solidFill>
                </a:uFill>
                <a:latin typeface="Calibri"/>
                <a:ea typeface="DejaVu Sans"/>
              </a:rPr>
              <a:t>Il est possible d’interrompre le chargement en cas d’erreur : cliquer sur l’icône </a:t>
            </a:r>
            <a:endParaRPr lang="fr-FR" sz="1400" b="0" strike="noStrike" spc="-1">
              <a:solidFill>
                <a:srgbClr val="000000"/>
              </a:solidFill>
              <a:uFill>
                <a:solidFill>
                  <a:srgbClr val="FFFFFF"/>
                </a:solidFill>
              </a:uFill>
              <a:latin typeface="Arial"/>
            </a:endParaRPr>
          </a:p>
        </p:txBody>
      </p:sp>
      <p:pic>
        <p:nvPicPr>
          <p:cNvPr id="321" name="Image 321"/>
          <p:cNvPicPr/>
          <p:nvPr/>
        </p:nvPicPr>
        <p:blipFill>
          <a:blip r:embed="rId4"/>
          <a:stretch/>
        </p:blipFill>
        <p:spPr>
          <a:xfrm>
            <a:off x="7709400" y="3551400"/>
            <a:ext cx="281520" cy="271800"/>
          </a:xfrm>
          <a:prstGeom prst="rect">
            <a:avLst/>
          </a:prstGeom>
          <a:ln>
            <a:solidFill>
              <a:srgbClr val="3465A4"/>
            </a:solidFill>
          </a:ln>
        </p:spPr>
      </p:pic>
      <p:pic>
        <p:nvPicPr>
          <p:cNvPr id="322" name="Image 322"/>
          <p:cNvPicPr/>
          <p:nvPr/>
        </p:nvPicPr>
        <p:blipFill>
          <a:blip r:embed="rId5"/>
          <a:srcRect t="85721" r="74189"/>
          <a:stretch/>
        </p:blipFill>
        <p:spPr>
          <a:xfrm>
            <a:off x="6640560" y="4457880"/>
            <a:ext cx="2358360" cy="725040"/>
          </a:xfrm>
          <a:prstGeom prst="rect">
            <a:avLst/>
          </a:prstGeom>
          <a:ln>
            <a:solidFill>
              <a:srgbClr val="3465A4"/>
            </a:solidFill>
          </a:ln>
        </p:spPr>
      </p:pic>
      <p:sp>
        <p:nvSpPr>
          <p:cNvPr id="323" name="CustomShape 5"/>
          <p:cNvSpPr/>
          <p:nvPr/>
        </p:nvSpPr>
        <p:spPr>
          <a:xfrm>
            <a:off x="576000" y="4598280"/>
            <a:ext cx="5902920" cy="1736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400" b="0" strike="noStrike" spc="-1">
                <a:solidFill>
                  <a:srgbClr val="000000"/>
                </a:solidFill>
                <a:uFill>
                  <a:solidFill>
                    <a:srgbClr val="FFFFFF"/>
                  </a:solidFill>
                </a:uFill>
                <a:latin typeface="Calibri"/>
                <a:ea typeface="DejaVu Sans"/>
              </a:rPr>
              <a:t>Cliquer sur l’icône clé du Tableau de bord en bas de l’écran, à côté du « Menu démarrer K ».</a:t>
            </a:r>
            <a:endParaRPr lang="fr-FR" sz="1400" b="0" strike="noStrike" spc="-1">
              <a:solidFill>
                <a:srgbClr val="000000"/>
              </a:solidFill>
              <a:uFill>
                <a:solidFill>
                  <a:srgbClr val="FFFFFF"/>
                </a:solidFill>
              </a:uFill>
              <a:latin typeface="Arial"/>
            </a:endParaRPr>
          </a:p>
          <a:p>
            <a:pPr algn="just">
              <a:lnSpc>
                <a:spcPct val="100000"/>
              </a:lnSpc>
            </a:pPr>
            <a:endParaRPr lang="fr-FR" sz="1400" b="0" strike="noStrike" spc="-1">
              <a:solidFill>
                <a:srgbClr val="000000"/>
              </a:solidFill>
              <a:uFill>
                <a:solidFill>
                  <a:srgbClr val="FFFFFF"/>
                </a:solidFill>
              </a:uFill>
              <a:latin typeface="Arial"/>
            </a:endParaRPr>
          </a:p>
          <a:p>
            <a:pPr algn="just">
              <a:lnSpc>
                <a:spcPct val="100000"/>
              </a:lnSpc>
            </a:pPr>
            <a:r>
              <a:rPr lang="fr-FR" sz="1400" b="0" strike="noStrike" spc="-1">
                <a:solidFill>
                  <a:srgbClr val="000000"/>
                </a:solidFill>
                <a:uFill>
                  <a:solidFill>
                    <a:srgbClr val="FFFFFF"/>
                  </a:solidFill>
                </a:uFill>
                <a:latin typeface="Calibri"/>
                <a:ea typeface="DejaVu Sans"/>
              </a:rPr>
              <a:t>Puis sélectionner le disque optique en cliquant sur « Ouvrir dans le gestionnaire de fichiers »</a:t>
            </a:r>
            <a:endParaRPr lang="fr-FR" sz="1400" b="0" strike="noStrike" spc="-1">
              <a:solidFill>
                <a:srgbClr val="000000"/>
              </a:solidFill>
              <a:uFill>
                <a:solidFill>
                  <a:srgbClr val="FFFFFF"/>
                </a:solidFill>
              </a:uFill>
              <a:latin typeface="Arial"/>
            </a:endParaRPr>
          </a:p>
          <a:p>
            <a:pPr algn="just">
              <a:lnSpc>
                <a:spcPct val="100000"/>
              </a:lnSpc>
            </a:pPr>
            <a:endParaRPr lang="fr-FR" sz="1400" b="0" strike="noStrike" spc="-1">
              <a:solidFill>
                <a:srgbClr val="000000"/>
              </a:solidFill>
              <a:uFill>
                <a:solidFill>
                  <a:srgbClr val="FFFFFF"/>
                </a:solidFill>
              </a:uFill>
              <a:latin typeface="Arial"/>
            </a:endParaRPr>
          </a:p>
          <a:p>
            <a:pPr algn="just">
              <a:lnSpc>
                <a:spcPct val="100000"/>
              </a:lnSpc>
            </a:pPr>
            <a:endParaRPr lang="fr-FR" sz="1400" b="0" strike="noStrike" spc="-1">
              <a:solidFill>
                <a:srgbClr val="000000"/>
              </a:solidFill>
              <a:uFill>
                <a:solidFill>
                  <a:srgbClr val="FFFFFF"/>
                </a:solidFill>
              </a:uFill>
              <a:latin typeface="Arial"/>
            </a:endParaRPr>
          </a:p>
        </p:txBody>
      </p:sp>
      <p:pic>
        <p:nvPicPr>
          <p:cNvPr id="324" name="Image 324"/>
          <p:cNvPicPr/>
          <p:nvPr/>
        </p:nvPicPr>
        <p:blipFill>
          <a:blip r:embed="rId6"/>
          <a:srcRect t="67336" r="81275" b="18512"/>
          <a:stretch/>
        </p:blipFill>
        <p:spPr>
          <a:xfrm>
            <a:off x="7288560" y="5256360"/>
            <a:ext cx="1710360" cy="718560"/>
          </a:xfrm>
          <a:prstGeom prst="rect">
            <a:avLst/>
          </a:prstGeom>
          <a:ln>
            <a:solidFill>
              <a:srgbClr val="3465A4"/>
            </a:solidFill>
          </a:ln>
        </p:spPr>
      </p:pic>
      <p:sp>
        <p:nvSpPr>
          <p:cNvPr id="325" name="CustomShape 6"/>
          <p:cNvSpPr/>
          <p:nvPr/>
        </p:nvSpPr>
        <p:spPr>
          <a:xfrm>
            <a:off x="1656000" y="6463440"/>
            <a:ext cx="523152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326" name="CustomShape 7"/>
          <p:cNvSpPr/>
          <p:nvPr/>
        </p:nvSpPr>
        <p:spPr>
          <a:xfrm>
            <a:off x="56880" y="141120"/>
            <a:ext cx="8889840" cy="4341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Calibri"/>
                <a:ea typeface="ヒラギノ角ゴ Pro W3"/>
              </a:rPr>
              <a:t>IMPORTER LES PAYES a partir du disque optique </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 name="Image 327"/>
          <p:cNvPicPr/>
          <p:nvPr/>
        </p:nvPicPr>
        <p:blipFill>
          <a:blip r:embed="rId2"/>
          <a:srcRect l="469" t="1793" r="41120" b="56890"/>
          <a:stretch/>
        </p:blipFill>
        <p:spPr>
          <a:xfrm>
            <a:off x="72000" y="1440360"/>
            <a:ext cx="8960760" cy="3526920"/>
          </a:xfrm>
          <a:prstGeom prst="rect">
            <a:avLst/>
          </a:prstGeom>
          <a:ln>
            <a:solidFill>
              <a:srgbClr val="3465A4"/>
            </a:solidFill>
          </a:ln>
        </p:spPr>
      </p:pic>
      <p:sp>
        <p:nvSpPr>
          <p:cNvPr id="328" name="CustomShape 1"/>
          <p:cNvSpPr/>
          <p:nvPr/>
        </p:nvSpPr>
        <p:spPr>
          <a:xfrm>
            <a:off x="432000" y="554760"/>
            <a:ext cx="8422920" cy="81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600" b="0" strike="noStrike" spc="-1">
                <a:solidFill>
                  <a:srgbClr val="000000"/>
                </a:solidFill>
                <a:uFill>
                  <a:solidFill>
                    <a:srgbClr val="FFFFFF"/>
                  </a:solidFill>
                </a:uFill>
                <a:latin typeface="Calibri"/>
                <a:ea typeface="DejaVu Sans"/>
              </a:rPr>
              <a:t>Lorsque le gestionnaire de fichiers est ouvert, réaliser un glisser-déposer du dossier contenant les bases de paye sur le disque (ici Anonyme) vers l’onglet central de l’interface graphique Altaïr. </a:t>
            </a:r>
            <a:endParaRPr lang="fr-FR" sz="1600" b="0" strike="noStrike" spc="-1">
              <a:solidFill>
                <a:srgbClr val="000000"/>
              </a:solidFill>
              <a:uFill>
                <a:solidFill>
                  <a:srgbClr val="FFFFFF"/>
                </a:solidFill>
              </a:uFill>
              <a:latin typeface="Arial"/>
            </a:endParaRPr>
          </a:p>
        </p:txBody>
      </p:sp>
      <p:sp>
        <p:nvSpPr>
          <p:cNvPr id="329" name="CustomShape 2"/>
          <p:cNvSpPr/>
          <p:nvPr/>
        </p:nvSpPr>
        <p:spPr>
          <a:xfrm>
            <a:off x="4572000" y="4968000"/>
            <a:ext cx="3022920" cy="29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300" b="0" strike="noStrike" spc="-1">
                <a:solidFill>
                  <a:srgbClr val="000000"/>
                </a:solidFill>
                <a:uFill>
                  <a:solidFill>
                    <a:srgbClr val="FFFFFF"/>
                  </a:solidFill>
                </a:uFill>
                <a:latin typeface="Calibri"/>
                <a:ea typeface="DejaVu Sans"/>
              </a:rPr>
              <a:t>Noter le chemin</a:t>
            </a:r>
            <a:r>
              <a:rPr lang="fr-FR" sz="1300" b="0" strike="noStrike" spc="-1">
                <a:solidFill>
                  <a:srgbClr val="6666FF"/>
                </a:solidFill>
                <a:uFill>
                  <a:solidFill>
                    <a:srgbClr val="FFFFFF"/>
                  </a:solidFill>
                </a:uFill>
                <a:latin typeface="Calibri"/>
                <a:ea typeface="DejaVu Sans"/>
              </a:rPr>
              <a:t> /mnt/cdrom</a:t>
            </a:r>
            <a:endParaRPr lang="fr-FR" sz="1300" b="0" strike="noStrike" spc="-1">
              <a:solidFill>
                <a:srgbClr val="000000"/>
              </a:solidFill>
              <a:uFill>
                <a:solidFill>
                  <a:srgbClr val="FFFFFF"/>
                </a:solidFill>
              </a:uFill>
              <a:latin typeface="Arial"/>
            </a:endParaRPr>
          </a:p>
        </p:txBody>
      </p:sp>
      <p:sp>
        <p:nvSpPr>
          <p:cNvPr id="330" name="Line 3"/>
          <p:cNvSpPr/>
          <p:nvPr/>
        </p:nvSpPr>
        <p:spPr>
          <a:xfrm flipV="1">
            <a:off x="7054560" y="4824000"/>
            <a:ext cx="73440" cy="262080"/>
          </a:xfrm>
          <a:prstGeom prst="line">
            <a:avLst/>
          </a:prstGeom>
          <a:ln>
            <a:solidFill>
              <a:srgbClr val="CC3300"/>
            </a:solidFill>
            <a:tailEnd type="triangle" w="med" len="med"/>
          </a:ln>
        </p:spPr>
        <p:style>
          <a:lnRef idx="0">
            <a:scrgbClr r="0" g="0" b="0"/>
          </a:lnRef>
          <a:fillRef idx="0">
            <a:scrgbClr r="0" g="0" b="0"/>
          </a:fillRef>
          <a:effectRef idx="0">
            <a:scrgbClr r="0" g="0" b="0"/>
          </a:effectRef>
          <a:fontRef idx="minor"/>
        </p:style>
      </p:sp>
      <p:pic>
        <p:nvPicPr>
          <p:cNvPr id="331" name="Image 331"/>
          <p:cNvPicPr/>
          <p:nvPr/>
        </p:nvPicPr>
        <p:blipFill>
          <a:blip r:embed="rId3"/>
          <a:srcRect l="18493" t="39991" r="53279" b="50571"/>
          <a:stretch/>
        </p:blipFill>
        <p:spPr>
          <a:xfrm>
            <a:off x="4356000" y="5580000"/>
            <a:ext cx="4174920" cy="718560"/>
          </a:xfrm>
          <a:prstGeom prst="rect">
            <a:avLst/>
          </a:prstGeom>
          <a:ln>
            <a:solidFill>
              <a:srgbClr val="3465A4"/>
            </a:solidFill>
          </a:ln>
        </p:spPr>
      </p:pic>
      <p:sp>
        <p:nvSpPr>
          <p:cNvPr id="332" name="CustomShape 4"/>
          <p:cNvSpPr/>
          <p:nvPr/>
        </p:nvSpPr>
        <p:spPr>
          <a:xfrm>
            <a:off x="144000" y="5515560"/>
            <a:ext cx="4678920" cy="531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500" b="0" strike="noStrike" spc="-1">
                <a:solidFill>
                  <a:srgbClr val="000000"/>
                </a:solidFill>
                <a:uFill>
                  <a:solidFill>
                    <a:srgbClr val="FFFFFF"/>
                  </a:solidFill>
                </a:uFill>
                <a:latin typeface="Calibri"/>
                <a:ea typeface="DejaVu Sans"/>
              </a:rPr>
              <a:t>Lorsque le dossier est lâché, l’importation commence automatiquement.</a:t>
            </a:r>
            <a:endParaRPr lang="fr-FR" sz="1500" b="0" strike="noStrike" spc="-1">
              <a:solidFill>
                <a:srgbClr val="000000"/>
              </a:solidFill>
              <a:uFill>
                <a:solidFill>
                  <a:srgbClr val="FFFFFF"/>
                </a:solidFill>
              </a:uFill>
              <a:latin typeface="Arial"/>
            </a:endParaRPr>
          </a:p>
        </p:txBody>
      </p:sp>
      <p:sp>
        <p:nvSpPr>
          <p:cNvPr id="333" name="CustomShape 5"/>
          <p:cNvSpPr/>
          <p:nvPr/>
        </p:nvSpPr>
        <p:spPr>
          <a:xfrm>
            <a:off x="720000" y="6499440"/>
            <a:ext cx="616752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334" name="CustomShape 6"/>
          <p:cNvSpPr/>
          <p:nvPr/>
        </p:nvSpPr>
        <p:spPr>
          <a:xfrm>
            <a:off x="56880" y="69120"/>
            <a:ext cx="8889840" cy="4341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Calibri"/>
                <a:ea typeface="ヒラギノ角ゴ Pro W3"/>
              </a:rPr>
              <a:t>IMPORTER LES PAYES a partir du disque optique </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5" name="Image 2"/>
          <p:cNvPicPr/>
          <p:nvPr/>
        </p:nvPicPr>
        <p:blipFill>
          <a:blip r:embed="rId2"/>
          <a:srcRect t="1630" r="48114" b="61643"/>
          <a:stretch/>
        </p:blipFill>
        <p:spPr>
          <a:xfrm>
            <a:off x="0" y="995040"/>
            <a:ext cx="6278760" cy="2773080"/>
          </a:xfrm>
          <a:prstGeom prst="rect">
            <a:avLst/>
          </a:prstGeom>
          <a:ln>
            <a:noFill/>
          </a:ln>
        </p:spPr>
      </p:pic>
      <p:sp>
        <p:nvSpPr>
          <p:cNvPr id="336" name="CustomShape 1"/>
          <p:cNvSpPr/>
          <p:nvPr/>
        </p:nvSpPr>
        <p:spPr>
          <a:xfrm>
            <a:off x="120960" y="1953000"/>
            <a:ext cx="8601840" cy="3777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39840">
              <a:lnSpc>
                <a:spcPct val="100000"/>
              </a:lnSpc>
            </a:pPr>
            <a:endParaRPr lang="fr-FR" sz="1800" b="0" strike="noStrike" spc="-1">
              <a:solidFill>
                <a:srgbClr val="000000"/>
              </a:solidFill>
              <a:uFill>
                <a:solidFill>
                  <a:srgbClr val="FFFFFF"/>
                </a:solidFill>
              </a:uFill>
              <a:latin typeface="Arial"/>
            </a:endParaRPr>
          </a:p>
        </p:txBody>
      </p:sp>
      <p:sp>
        <p:nvSpPr>
          <p:cNvPr id="337" name="CustomShape 2"/>
          <p:cNvSpPr/>
          <p:nvPr/>
        </p:nvSpPr>
        <p:spPr>
          <a:xfrm>
            <a:off x="1332000" y="6321600"/>
            <a:ext cx="6476760" cy="176040"/>
          </a:xfrm>
          <a:prstGeom prst="rect">
            <a:avLst/>
          </a:prstGeom>
          <a:noFill/>
          <a:ln>
            <a:noFill/>
          </a:ln>
        </p:spPr>
        <p:style>
          <a:lnRef idx="0">
            <a:scrgbClr r="0" g="0" b="0"/>
          </a:lnRef>
          <a:fillRef idx="0">
            <a:scrgbClr r="0" g="0" b="0"/>
          </a:fillRef>
          <a:effectRef idx="0">
            <a:scrgbClr r="0" g="0" b="0"/>
          </a:effectRef>
          <a:fontRef idx="minor"/>
        </p:style>
      </p:sp>
      <p:sp>
        <p:nvSpPr>
          <p:cNvPr id="338" name="CustomShape 3"/>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339" name="CustomShape 4"/>
          <p:cNvSpPr/>
          <p:nvPr/>
        </p:nvSpPr>
        <p:spPr>
          <a:xfrm>
            <a:off x="180720" y="182160"/>
            <a:ext cx="888984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IMPORTER les données DE paYe à analyser</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sp>
        <p:nvSpPr>
          <p:cNvPr id="340" name="CustomShape 5"/>
          <p:cNvSpPr/>
          <p:nvPr/>
        </p:nvSpPr>
        <p:spPr>
          <a:xfrm>
            <a:off x="6220800" y="1888920"/>
            <a:ext cx="2229480" cy="34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1. Sélectionner le dossier des payes. </a:t>
            </a:r>
            <a:endParaRPr lang="fr-FR" sz="1800" b="0" strike="noStrike" spc="-1">
              <a:solidFill>
                <a:srgbClr val="000000"/>
              </a:solidFill>
              <a:uFill>
                <a:solidFill>
                  <a:srgbClr val="FFFFFF"/>
                </a:solidFill>
              </a:uFill>
              <a:latin typeface="Arial"/>
            </a:endParaRPr>
          </a:p>
        </p:txBody>
      </p:sp>
      <p:sp>
        <p:nvSpPr>
          <p:cNvPr id="341" name="CustomShape 6"/>
          <p:cNvSpPr/>
          <p:nvPr/>
        </p:nvSpPr>
        <p:spPr>
          <a:xfrm>
            <a:off x="4185720" y="2925000"/>
            <a:ext cx="4537080" cy="429120"/>
          </a:xfrm>
          <a:prstGeom prst="rect">
            <a:avLst/>
          </a:prstGeom>
          <a:noFill/>
          <a:ln>
            <a:noFill/>
          </a:ln>
        </p:spPr>
        <p:style>
          <a:lnRef idx="0">
            <a:scrgbClr r="0" g="0" b="0"/>
          </a:lnRef>
          <a:fillRef idx="0">
            <a:scrgbClr r="0" g="0" b="0"/>
          </a:fillRef>
          <a:effectRef idx="0">
            <a:scrgbClr r="0" g="0" b="0"/>
          </a:effectRef>
          <a:fontRef idx="minor"/>
        </p:style>
      </p:sp>
      <p:sp>
        <p:nvSpPr>
          <p:cNvPr id="342" name="CustomShape 7"/>
          <p:cNvSpPr/>
          <p:nvPr/>
        </p:nvSpPr>
        <p:spPr>
          <a:xfrm rot="21585000" flipH="1">
            <a:off x="1868040" y="3330360"/>
            <a:ext cx="1005840" cy="429840"/>
          </a:xfrm>
          <a:prstGeom prst="ellipse">
            <a:avLst/>
          </a:prstGeom>
          <a:noFill/>
          <a:ln>
            <a:solidFill>
              <a:srgbClr val="CC0000"/>
            </a:solidFill>
          </a:ln>
        </p:spPr>
        <p:style>
          <a:lnRef idx="0">
            <a:scrgbClr r="0" g="0" b="0"/>
          </a:lnRef>
          <a:fillRef idx="0">
            <a:scrgbClr r="0" g="0" b="0"/>
          </a:fillRef>
          <a:effectRef idx="0">
            <a:scrgbClr r="0" g="0" b="0"/>
          </a:effectRef>
          <a:fontRef idx="minor"/>
        </p:style>
      </p:sp>
      <p:sp>
        <p:nvSpPr>
          <p:cNvPr id="343" name="CustomShape 8"/>
          <p:cNvSpPr/>
          <p:nvPr/>
        </p:nvSpPr>
        <p:spPr>
          <a:xfrm flipH="1">
            <a:off x="2877840" y="3107160"/>
            <a:ext cx="1608120" cy="400680"/>
          </a:xfrm>
          <a:custGeom>
            <a:avLst/>
            <a:gdLst/>
            <a:ahLst/>
            <a:cxnLst/>
            <a:rect l="l" t="t" r="r" b="b"/>
            <a:pathLst>
              <a:path w="21600" h="21600">
                <a:moveTo>
                  <a:pt x="0" y="0"/>
                </a:moveTo>
                <a:lnTo>
                  <a:pt x="21600" y="21600"/>
                </a:lnTo>
              </a:path>
            </a:pathLst>
          </a:custGeom>
          <a:noFill/>
          <a:ln>
            <a:solidFill>
              <a:srgbClr val="BE4B48"/>
            </a:solidFill>
            <a:round/>
            <a:tailEnd type="arrow" w="med" len="med"/>
          </a:ln>
        </p:spPr>
        <p:style>
          <a:lnRef idx="1">
            <a:schemeClr val="accent2"/>
          </a:lnRef>
          <a:fillRef idx="0">
            <a:schemeClr val="accent2"/>
          </a:fillRef>
          <a:effectRef idx="0">
            <a:schemeClr val="accent2"/>
          </a:effectRef>
          <a:fontRef idx="minor"/>
        </p:style>
      </p:sp>
      <p:sp>
        <p:nvSpPr>
          <p:cNvPr id="344" name="CustomShape 9"/>
          <p:cNvSpPr/>
          <p:nvPr/>
        </p:nvSpPr>
        <p:spPr>
          <a:xfrm>
            <a:off x="4547880" y="2541240"/>
            <a:ext cx="1671480" cy="85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2. Cliquer sur l’icône d’importation pour importer les fichiers et extraire les données</a:t>
            </a:r>
            <a:endParaRPr lang="fr-FR" sz="1800" b="0" strike="noStrike" spc="-1">
              <a:solidFill>
                <a:srgbClr val="000000"/>
              </a:solidFill>
              <a:uFill>
                <a:solidFill>
                  <a:srgbClr val="FFFFFF"/>
                </a:solidFill>
              </a:uFill>
              <a:latin typeface="Arial"/>
            </a:endParaRPr>
          </a:p>
        </p:txBody>
      </p:sp>
      <p:sp>
        <p:nvSpPr>
          <p:cNvPr id="345" name="CustomShape 10"/>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7CE6781-D17B-4BEB-8030-9FC2036CFA25}" type="slidenum">
              <a:rPr lang="fr-FR" sz="900" b="0" strike="noStrike" spc="-1">
                <a:solidFill>
                  <a:srgbClr val="8B8B8B"/>
                </a:solidFill>
                <a:uFill>
                  <a:solidFill>
                    <a:srgbClr val="FFFFFF"/>
                  </a:solidFill>
                </a:uFill>
                <a:latin typeface="Calibri"/>
                <a:ea typeface="DejaVu Sans"/>
              </a:rPr>
              <a:t>22</a:t>
            </a:fld>
            <a:endParaRPr lang="fr-FR" sz="900" b="0" strike="noStrike" spc="-1">
              <a:solidFill>
                <a:srgbClr val="000000"/>
              </a:solidFill>
              <a:uFill>
                <a:solidFill>
                  <a:srgbClr val="FFFFFF"/>
                </a:solidFill>
              </a:uFill>
              <a:latin typeface="Arial"/>
            </a:endParaRPr>
          </a:p>
        </p:txBody>
      </p:sp>
      <p:sp>
        <p:nvSpPr>
          <p:cNvPr id="346" name="CustomShape 11"/>
          <p:cNvSpPr/>
          <p:nvPr/>
        </p:nvSpPr>
        <p:spPr>
          <a:xfrm>
            <a:off x="609120" y="4936320"/>
            <a:ext cx="804996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1" strike="noStrike" spc="-1">
                <a:solidFill>
                  <a:srgbClr val="0000CC"/>
                </a:solidFill>
                <a:uFill>
                  <a:solidFill>
                    <a:srgbClr val="FFFFFF"/>
                  </a:solidFill>
                </a:uFill>
                <a:latin typeface="Arial"/>
                <a:ea typeface="DejaVu Sans"/>
              </a:rPr>
              <a:t>Cette étape n’est pas nécessaire si l’interface a été paramétrée en mode « Chargement automatique des données ». Toutes les données de l’arborescence à gauche de l’interface sont alors automatiquement importées.</a:t>
            </a:r>
            <a:endParaRPr lang="fr-FR" sz="1800" b="0" strike="noStrike" spc="-1">
              <a:solidFill>
                <a:srgbClr val="000000"/>
              </a:solidFill>
              <a:uFill>
                <a:solidFill>
                  <a:srgbClr val="FFFFFF"/>
                </a:solidFill>
              </a:uFill>
              <a:latin typeface="Arial"/>
            </a:endParaRPr>
          </a:p>
        </p:txBody>
      </p:sp>
      <p:sp>
        <p:nvSpPr>
          <p:cNvPr id="347" name="CustomShape 12"/>
          <p:cNvSpPr/>
          <p:nvPr/>
        </p:nvSpPr>
        <p:spPr>
          <a:xfrm flipH="1" flipV="1">
            <a:off x="2180880" y="1885320"/>
            <a:ext cx="3931200" cy="239040"/>
          </a:xfrm>
          <a:custGeom>
            <a:avLst/>
            <a:gdLst/>
            <a:ahLst/>
            <a:cxnLst/>
            <a:rect l="l" t="t" r="r" b="b"/>
            <a:pathLst>
              <a:path w="21600" h="21600">
                <a:moveTo>
                  <a:pt x="0" y="0"/>
                </a:moveTo>
                <a:lnTo>
                  <a:pt x="21600" y="21600"/>
                </a:lnTo>
              </a:path>
            </a:pathLst>
          </a:custGeom>
          <a:noFill/>
          <a:ln>
            <a:solidFill>
              <a:srgbClr val="BE4B48"/>
            </a:solidFill>
            <a:round/>
            <a:tailEnd type="arrow" w="med" len="med"/>
          </a:ln>
        </p:spPr>
        <p:style>
          <a:lnRef idx="1">
            <a:schemeClr val="accent2"/>
          </a:lnRef>
          <a:fillRef idx="0">
            <a:schemeClr val="accent2"/>
          </a:fillRef>
          <a:effectRef idx="0">
            <a:schemeClr val="accent2"/>
          </a:effectRef>
          <a:fontRef idx="minor"/>
        </p:style>
      </p:sp>
      <p:sp>
        <p:nvSpPr>
          <p:cNvPr id="348" name="CustomShape 13"/>
          <p:cNvSpPr/>
          <p:nvPr/>
        </p:nvSpPr>
        <p:spPr>
          <a:xfrm>
            <a:off x="2751840" y="6463440"/>
            <a:ext cx="41356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CustomShape 1"/>
          <p:cNvSpPr/>
          <p:nvPr/>
        </p:nvSpPr>
        <p:spPr>
          <a:xfrm>
            <a:off x="221040" y="1772640"/>
            <a:ext cx="8474400" cy="3417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39840">
              <a:lnSpc>
                <a:spcPct val="100000"/>
              </a:lnSpc>
            </a:pPr>
            <a:endParaRPr lang="fr-FR" sz="1800" b="0" strike="noStrike" spc="-1">
              <a:solidFill>
                <a:srgbClr val="000000"/>
              </a:solidFill>
              <a:uFill>
                <a:solidFill>
                  <a:srgbClr val="FFFFFF"/>
                </a:solidFill>
              </a:uFill>
              <a:latin typeface="Arial"/>
            </a:endParaRPr>
          </a:p>
        </p:txBody>
      </p:sp>
      <p:sp>
        <p:nvSpPr>
          <p:cNvPr id="350" name="CustomShape 2"/>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351" name="CustomShape 3"/>
          <p:cNvSpPr/>
          <p:nvPr/>
        </p:nvSpPr>
        <p:spPr>
          <a:xfrm>
            <a:off x="199080" y="296640"/>
            <a:ext cx="888984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LES ONGLETS D’IMPORTATION</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sp>
        <p:nvSpPr>
          <p:cNvPr id="352" name="CustomShape 4"/>
          <p:cNvSpPr/>
          <p:nvPr/>
        </p:nvSpPr>
        <p:spPr>
          <a:xfrm>
            <a:off x="302040" y="944280"/>
            <a:ext cx="8786880" cy="3489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Arial"/>
                <a:ea typeface="DejaVu Sans"/>
              </a:rPr>
              <a:t>Résultat de l’importation des données XHL</a:t>
            </a:r>
            <a:endParaRPr lang="fr-FR" sz="2000" b="0" strike="noStrike" spc="-1">
              <a:solidFill>
                <a:srgbClr val="000000"/>
              </a:solidFill>
              <a:uFill>
                <a:solidFill>
                  <a:srgbClr val="FFFFFF"/>
                </a:solidFill>
              </a:uFill>
              <a:latin typeface="Arial"/>
            </a:endParaRPr>
          </a:p>
        </p:txBody>
      </p:sp>
      <p:sp>
        <p:nvSpPr>
          <p:cNvPr id="353" name="CustomShape 5"/>
          <p:cNvSpPr/>
          <p:nvPr/>
        </p:nvSpPr>
        <p:spPr>
          <a:xfrm>
            <a:off x="221040" y="5256000"/>
            <a:ext cx="8867880" cy="57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DejaVu Sans"/>
              </a:rPr>
              <a:t>L’importation des données est réalisée par année pour le budget principal et les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DejaVu Sans"/>
              </a:rPr>
              <a:t>budgets annexes.</a:t>
            </a:r>
            <a:endParaRPr lang="fr-FR" sz="1800" b="0" strike="noStrike" spc="-1">
              <a:solidFill>
                <a:srgbClr val="000000"/>
              </a:solidFill>
              <a:uFill>
                <a:solidFill>
                  <a:srgbClr val="FFFFFF"/>
                </a:solidFill>
              </a:uFill>
              <a:latin typeface="Arial"/>
            </a:endParaRPr>
          </a:p>
        </p:txBody>
      </p:sp>
      <p:sp>
        <p:nvSpPr>
          <p:cNvPr id="354" name="CustomShape 6"/>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47213659-9AD2-4B91-923D-7FA3950B6939}" type="slidenum">
              <a:rPr lang="fr-FR" sz="900" b="0" strike="noStrike" spc="-1">
                <a:solidFill>
                  <a:srgbClr val="8B8B8B"/>
                </a:solidFill>
                <a:uFill>
                  <a:solidFill>
                    <a:srgbClr val="FFFFFF"/>
                  </a:solidFill>
                </a:uFill>
                <a:latin typeface="Calibri"/>
                <a:ea typeface="DejaVu Sans"/>
              </a:rPr>
              <a:t>23</a:t>
            </a:fld>
            <a:endParaRPr lang="fr-FR" sz="900" b="0" strike="noStrike" spc="-1">
              <a:solidFill>
                <a:srgbClr val="000000"/>
              </a:solidFill>
              <a:uFill>
                <a:solidFill>
                  <a:srgbClr val="FFFFFF"/>
                </a:solidFill>
              </a:uFill>
              <a:latin typeface="Arial"/>
            </a:endParaRPr>
          </a:p>
        </p:txBody>
      </p:sp>
      <p:pic>
        <p:nvPicPr>
          <p:cNvPr id="355" name="Image 1"/>
          <p:cNvPicPr/>
          <p:nvPr/>
        </p:nvPicPr>
        <p:blipFill>
          <a:blip r:embed="rId2"/>
          <a:srcRect r="49905" b="61932"/>
          <a:stretch/>
        </p:blipFill>
        <p:spPr>
          <a:xfrm>
            <a:off x="398880" y="1792440"/>
            <a:ext cx="7808040" cy="3534840"/>
          </a:xfrm>
          <a:prstGeom prst="rect">
            <a:avLst/>
          </a:prstGeom>
          <a:ln>
            <a:noFill/>
          </a:ln>
        </p:spPr>
      </p:pic>
      <p:sp>
        <p:nvSpPr>
          <p:cNvPr id="356" name="CustomShape 7"/>
          <p:cNvSpPr/>
          <p:nvPr/>
        </p:nvSpPr>
        <p:spPr>
          <a:xfrm>
            <a:off x="720000" y="6463440"/>
            <a:ext cx="616752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CustomShape 1"/>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4D666B7A-95F8-413D-A09E-25929AEE8F50}" type="slidenum">
              <a:rPr lang="fr-FR" sz="900" b="0" strike="noStrike" spc="-1">
                <a:solidFill>
                  <a:srgbClr val="8B8B8B"/>
                </a:solidFill>
                <a:uFill>
                  <a:solidFill>
                    <a:srgbClr val="FFFFFF"/>
                  </a:solidFill>
                </a:uFill>
                <a:latin typeface="Calibri"/>
                <a:ea typeface="DejaVu Sans"/>
              </a:rPr>
              <a:t>24</a:t>
            </a:fld>
            <a:endParaRPr lang="fr-FR" sz="900" b="0" strike="noStrike" spc="-1">
              <a:solidFill>
                <a:srgbClr val="000000"/>
              </a:solidFill>
              <a:uFill>
                <a:solidFill>
                  <a:srgbClr val="FFFFFF"/>
                </a:solidFill>
              </a:uFill>
              <a:latin typeface="Arial"/>
            </a:endParaRPr>
          </a:p>
        </p:txBody>
      </p:sp>
      <p:pic>
        <p:nvPicPr>
          <p:cNvPr id="358" name="Image 3"/>
          <p:cNvPicPr/>
          <p:nvPr/>
        </p:nvPicPr>
        <p:blipFill>
          <a:blip r:embed="rId2"/>
          <a:srcRect l="22295" t="10413" r="51171" b="61187"/>
          <a:stretch/>
        </p:blipFill>
        <p:spPr>
          <a:xfrm>
            <a:off x="5638320" y="1148400"/>
            <a:ext cx="3450600" cy="2075040"/>
          </a:xfrm>
          <a:prstGeom prst="rect">
            <a:avLst/>
          </a:prstGeom>
          <a:ln>
            <a:noFill/>
          </a:ln>
        </p:spPr>
      </p:pic>
      <p:sp>
        <p:nvSpPr>
          <p:cNvPr id="359" name="CustomShape 2"/>
          <p:cNvSpPr/>
          <p:nvPr/>
        </p:nvSpPr>
        <p:spPr>
          <a:xfrm>
            <a:off x="199080" y="296640"/>
            <a:ext cx="888984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L’Affichage des données natives XML </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sp>
        <p:nvSpPr>
          <p:cNvPr id="360" name="CustomShape 3"/>
          <p:cNvSpPr/>
          <p:nvPr/>
        </p:nvSpPr>
        <p:spPr>
          <a:xfrm>
            <a:off x="199080" y="1447920"/>
            <a:ext cx="5437800" cy="200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00"/>
                </a:solidFill>
                <a:uFill>
                  <a:solidFill>
                    <a:srgbClr val="FFFFFF"/>
                  </a:solidFill>
                </a:uFill>
                <a:latin typeface="Calibri"/>
                <a:ea typeface="DejaVu Sans"/>
              </a:rPr>
              <a:t>Les données de paye au format XHL/XML  peuvent être affichées dans leur format natif.</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Sélectionner le fichier à afficher dans l’onglet central, puis clic droit et clic sur  l’option </a:t>
            </a: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000000"/>
                </a:solidFill>
                <a:uFill>
                  <a:solidFill>
                    <a:srgbClr val="FFFFFF"/>
                  </a:solidFill>
                </a:uFill>
                <a:latin typeface="Calibri"/>
                <a:ea typeface="DejaVu Sans"/>
              </a:rPr>
              <a:t>Afficher le code XML</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p:txBody>
      </p:sp>
      <p:sp>
        <p:nvSpPr>
          <p:cNvPr id="361" name="CustomShape 4"/>
          <p:cNvSpPr/>
          <p:nvPr/>
        </p:nvSpPr>
        <p:spPr>
          <a:xfrm>
            <a:off x="199080" y="3216960"/>
            <a:ext cx="8889840" cy="3654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Un éditeur de texte s’ouvre alors avec les données.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Pour aller à une ligne donnée du fichier, utiliser le raccourci clavier Ctrl + G et rentrer le numéro de ligne dans le dialogue.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Voir le site Xemelios de la DGFIP pour l’interprétation des balises, ou utiliser le menu</a:t>
            </a: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000000"/>
                </a:solidFill>
                <a:uFill>
                  <a:solidFill>
                    <a:srgbClr val="FFFFFF"/>
                  </a:solidFill>
                </a:uFill>
                <a:latin typeface="Calibri"/>
                <a:ea typeface="DejaVu Sans"/>
              </a:rPr>
              <a:t> Aide </a:t>
            </a:r>
            <a:r>
              <a:rPr lang="fr-FR" sz="1800" b="0" strike="noStrike" spc="-1">
                <a:solidFill>
                  <a:srgbClr val="000000"/>
                </a:solidFill>
                <a:uFill>
                  <a:solidFill>
                    <a:srgbClr val="FFFFFF"/>
                  </a:solidFill>
                </a:uFill>
                <a:latin typeface="Calibri"/>
                <a:ea typeface="DejaVu Sans"/>
              </a:rPr>
              <a:t>&gt; Aide de l’interface graphique Altaïr et suivre le lien dans la rubrique </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 Le Schéma XML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362" name="CustomShape 5"/>
          <p:cNvSpPr/>
          <p:nvPr/>
        </p:nvSpPr>
        <p:spPr>
          <a:xfrm>
            <a:off x="1224000" y="6463440"/>
            <a:ext cx="566352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CustomShape 1"/>
          <p:cNvSpPr/>
          <p:nvPr/>
        </p:nvSpPr>
        <p:spPr>
          <a:xfrm>
            <a:off x="3029040" y="6356520"/>
            <a:ext cx="308484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 –  7-8-9 mars 2017</a:t>
            </a:r>
            <a:endParaRPr lang="fr-FR" sz="900" b="0" strike="noStrike" spc="-1">
              <a:solidFill>
                <a:srgbClr val="000000"/>
              </a:solidFill>
              <a:uFill>
                <a:solidFill>
                  <a:srgbClr val="FFFFFF"/>
                </a:solidFill>
              </a:uFill>
              <a:latin typeface="Arial"/>
            </a:endParaRPr>
          </a:p>
        </p:txBody>
      </p:sp>
      <p:sp>
        <p:nvSpPr>
          <p:cNvPr id="364" name="CustomShape 2"/>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430A821A-3535-41C8-AFAF-64AB047A5AB8}" type="slidenum">
              <a:rPr lang="fr-FR" sz="900" b="0" strike="noStrike" spc="-1">
                <a:solidFill>
                  <a:srgbClr val="8B8B8B"/>
                </a:solidFill>
                <a:uFill>
                  <a:solidFill>
                    <a:srgbClr val="FFFFFF"/>
                  </a:solidFill>
                </a:uFill>
                <a:latin typeface="Calibri"/>
                <a:ea typeface="DejaVu Sans"/>
              </a:rPr>
              <a:t>25</a:t>
            </a:fld>
            <a:endParaRPr lang="fr-FR" sz="900" b="0" strike="noStrike" spc="-1">
              <a:solidFill>
                <a:srgbClr val="000000"/>
              </a:solidFill>
              <a:uFill>
                <a:solidFill>
                  <a:srgbClr val="FFFFFF"/>
                </a:solidFill>
              </a:uFill>
              <a:latin typeface="Arial"/>
            </a:endParaRPr>
          </a:p>
        </p:txBody>
      </p:sp>
      <p:pic>
        <p:nvPicPr>
          <p:cNvPr id="365" name="Image 4"/>
          <p:cNvPicPr/>
          <p:nvPr/>
        </p:nvPicPr>
        <p:blipFill>
          <a:blip r:embed="rId2"/>
          <a:srcRect l="18120" t="9668" r="31451" b="4609"/>
          <a:stretch/>
        </p:blipFill>
        <p:spPr>
          <a:xfrm>
            <a:off x="197640" y="748440"/>
            <a:ext cx="6143760" cy="5971680"/>
          </a:xfrm>
          <a:prstGeom prst="rect">
            <a:avLst/>
          </a:prstGeom>
          <a:ln>
            <a:noFill/>
          </a:ln>
        </p:spPr>
      </p:pic>
      <p:sp>
        <p:nvSpPr>
          <p:cNvPr id="366" name="CustomShape 3"/>
          <p:cNvSpPr/>
          <p:nvPr/>
        </p:nvSpPr>
        <p:spPr>
          <a:xfrm>
            <a:off x="6571080" y="1052640"/>
            <a:ext cx="194292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En-tête XML</a:t>
            </a:r>
            <a:endParaRPr lang="fr-FR" sz="1800" b="0" strike="noStrike" spc="-1">
              <a:solidFill>
                <a:srgbClr val="000000"/>
              </a:solidFill>
              <a:uFill>
                <a:solidFill>
                  <a:srgbClr val="FFFFFF"/>
                </a:solidFill>
              </a:uFill>
              <a:latin typeface="Arial"/>
            </a:endParaRPr>
          </a:p>
        </p:txBody>
      </p:sp>
      <p:sp>
        <p:nvSpPr>
          <p:cNvPr id="367" name="CustomShape 4"/>
          <p:cNvSpPr/>
          <p:nvPr/>
        </p:nvSpPr>
        <p:spPr>
          <a:xfrm>
            <a:off x="6571080" y="1992960"/>
            <a:ext cx="194292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Année, Mois</a:t>
            </a:r>
            <a:endParaRPr lang="fr-FR" sz="1800" b="0" strike="noStrike" spc="-1">
              <a:solidFill>
                <a:srgbClr val="000000"/>
              </a:solidFill>
              <a:uFill>
                <a:solidFill>
                  <a:srgbClr val="FFFFFF"/>
                </a:solidFill>
              </a:uFill>
              <a:latin typeface="Arial"/>
            </a:endParaRPr>
          </a:p>
        </p:txBody>
      </p:sp>
      <p:sp>
        <p:nvSpPr>
          <p:cNvPr id="368" name="CustomShape 5"/>
          <p:cNvSpPr/>
          <p:nvPr/>
        </p:nvSpPr>
        <p:spPr>
          <a:xfrm>
            <a:off x="6571080" y="2742120"/>
            <a:ext cx="194292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Budget, Employeur,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Siret</a:t>
            </a:r>
            <a:endParaRPr lang="fr-FR" sz="1800" b="0" strike="noStrike" spc="-1">
              <a:solidFill>
                <a:srgbClr val="000000"/>
              </a:solidFill>
              <a:uFill>
                <a:solidFill>
                  <a:srgbClr val="FFFFFF"/>
                </a:solidFill>
              </a:uFill>
              <a:latin typeface="Arial"/>
            </a:endParaRPr>
          </a:p>
        </p:txBody>
      </p:sp>
      <p:sp>
        <p:nvSpPr>
          <p:cNvPr id="369" name="CustomShape 6"/>
          <p:cNvSpPr/>
          <p:nvPr/>
        </p:nvSpPr>
        <p:spPr>
          <a:xfrm>
            <a:off x="6571080" y="5020200"/>
            <a:ext cx="1942920" cy="91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Début des payes</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370" name="CustomShape 7"/>
          <p:cNvSpPr/>
          <p:nvPr/>
        </p:nvSpPr>
        <p:spPr>
          <a:xfrm flipH="1" flipV="1">
            <a:off x="2069280" y="5240520"/>
            <a:ext cx="4425840" cy="9360"/>
          </a:xfrm>
          <a:custGeom>
            <a:avLst/>
            <a:gdLst/>
            <a:ahLst/>
            <a:cxnLst/>
            <a:rect l="l" t="t" r="r" b="b"/>
            <a:pathLst>
              <a:path w="21600" h="21600">
                <a:moveTo>
                  <a:pt x="0" y="0"/>
                </a:moveTo>
                <a:lnTo>
                  <a:pt x="21600" y="21600"/>
                </a:lnTo>
              </a:path>
            </a:pathLst>
          </a:custGeom>
          <a:noFill/>
          <a:ln w="38160">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71" name="CustomShape 8"/>
          <p:cNvSpPr/>
          <p:nvPr/>
        </p:nvSpPr>
        <p:spPr>
          <a:xfrm flipH="1" flipV="1">
            <a:off x="1861200" y="3026160"/>
            <a:ext cx="4706640" cy="19080"/>
          </a:xfrm>
          <a:custGeom>
            <a:avLst/>
            <a:gdLst/>
            <a:ahLst/>
            <a:cxnLst/>
            <a:rect l="l" t="t" r="r" b="b"/>
            <a:pathLst>
              <a:path w="21600" h="21600">
                <a:moveTo>
                  <a:pt x="0" y="0"/>
                </a:moveTo>
                <a:lnTo>
                  <a:pt x="21600" y="21600"/>
                </a:lnTo>
              </a:path>
            </a:pathLst>
          </a:custGeom>
          <a:noFill/>
          <a:ln w="38160">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72" name="CustomShape 9"/>
          <p:cNvSpPr/>
          <p:nvPr/>
        </p:nvSpPr>
        <p:spPr>
          <a:xfrm flipH="1">
            <a:off x="2295360" y="2177640"/>
            <a:ext cx="4272840" cy="360"/>
          </a:xfrm>
          <a:custGeom>
            <a:avLst/>
            <a:gdLst/>
            <a:ahLst/>
            <a:cxnLst/>
            <a:rect l="l" t="t" r="r" b="b"/>
            <a:pathLst>
              <a:path w="21600" h="21600">
                <a:moveTo>
                  <a:pt x="0" y="0"/>
                </a:moveTo>
                <a:lnTo>
                  <a:pt x="21600" y="21600"/>
                </a:lnTo>
              </a:path>
            </a:pathLst>
          </a:custGeom>
          <a:noFill/>
          <a:ln w="38160">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73" name="CustomShape 10"/>
          <p:cNvSpPr/>
          <p:nvPr/>
        </p:nvSpPr>
        <p:spPr>
          <a:xfrm>
            <a:off x="759240" y="2011680"/>
            <a:ext cx="656640" cy="40248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74" name="CustomShape 11"/>
          <p:cNvSpPr/>
          <p:nvPr/>
        </p:nvSpPr>
        <p:spPr>
          <a:xfrm>
            <a:off x="797400" y="2953440"/>
            <a:ext cx="1008720" cy="23148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75" name="CustomShape 12"/>
          <p:cNvSpPr/>
          <p:nvPr/>
        </p:nvSpPr>
        <p:spPr>
          <a:xfrm>
            <a:off x="797400" y="5094360"/>
            <a:ext cx="1231920" cy="314640"/>
          </a:xfrm>
          <a:prstGeom prst="ellipse">
            <a:avLst/>
          </a:prstGeom>
          <a:noFill/>
          <a:ln w="38160">
            <a:solidFill>
              <a:srgbClr val="FF0000"/>
            </a:solidFill>
            <a:round/>
          </a:ln>
        </p:spPr>
        <p:style>
          <a:lnRef idx="2">
            <a:schemeClr val="accent6"/>
          </a:lnRef>
          <a:fillRef idx="1">
            <a:schemeClr val="lt1"/>
          </a:fillRef>
          <a:effectRef idx="0">
            <a:schemeClr val="accent6"/>
          </a:effectRef>
          <a:fontRef idx="minor"/>
        </p:style>
      </p:sp>
      <p:sp>
        <p:nvSpPr>
          <p:cNvPr id="376" name="CustomShape 13"/>
          <p:cNvSpPr/>
          <p:nvPr/>
        </p:nvSpPr>
        <p:spPr>
          <a:xfrm>
            <a:off x="197640" y="32400"/>
            <a:ext cx="8889840" cy="4978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L’Affichage des données natives XML </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sp>
        <p:nvSpPr>
          <p:cNvPr id="377" name="CustomShape 14"/>
          <p:cNvSpPr/>
          <p:nvPr/>
        </p:nvSpPr>
        <p:spPr>
          <a:xfrm>
            <a:off x="2751840" y="6463440"/>
            <a:ext cx="41356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CustomShape 1"/>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0F9740C-6D00-4129-8592-7D367FB5BB42}" type="slidenum">
              <a:rPr lang="fr-FR" sz="900" b="0" strike="noStrike" spc="-1">
                <a:solidFill>
                  <a:srgbClr val="8B8B8B"/>
                </a:solidFill>
                <a:uFill>
                  <a:solidFill>
                    <a:srgbClr val="FFFFFF"/>
                  </a:solidFill>
                </a:uFill>
                <a:latin typeface="Calibri"/>
                <a:ea typeface="DejaVu Sans"/>
              </a:rPr>
              <a:t>26</a:t>
            </a:fld>
            <a:endParaRPr lang="fr-FR" sz="900" b="0" strike="noStrike" spc="-1">
              <a:solidFill>
                <a:srgbClr val="000000"/>
              </a:solidFill>
              <a:uFill>
                <a:solidFill>
                  <a:srgbClr val="FFFFFF"/>
                </a:solidFill>
              </a:uFill>
              <a:latin typeface="Arial"/>
            </a:endParaRPr>
          </a:p>
        </p:txBody>
      </p:sp>
      <p:sp>
        <p:nvSpPr>
          <p:cNvPr id="379" name="CustomShape 2"/>
          <p:cNvSpPr/>
          <p:nvPr/>
        </p:nvSpPr>
        <p:spPr>
          <a:xfrm>
            <a:off x="197640" y="32400"/>
            <a:ext cx="8889840" cy="4978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L’Affichage des données natives XML </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pic>
        <p:nvPicPr>
          <p:cNvPr id="380" name="Image 4"/>
          <p:cNvPicPr/>
          <p:nvPr/>
        </p:nvPicPr>
        <p:blipFill>
          <a:blip r:embed="rId2"/>
          <a:srcRect l="23213" t="13440" r="46634" b="10760"/>
          <a:stretch/>
        </p:blipFill>
        <p:spPr>
          <a:xfrm>
            <a:off x="1086840" y="754920"/>
            <a:ext cx="3921120" cy="5542920"/>
          </a:xfrm>
          <a:prstGeom prst="rect">
            <a:avLst/>
          </a:prstGeom>
          <a:ln>
            <a:noFill/>
          </a:ln>
        </p:spPr>
      </p:pic>
      <p:sp>
        <p:nvSpPr>
          <p:cNvPr id="381" name="CustomShape 3"/>
          <p:cNvSpPr/>
          <p:nvPr/>
        </p:nvSpPr>
        <p:spPr>
          <a:xfrm>
            <a:off x="990720" y="2026800"/>
            <a:ext cx="4120920" cy="44280"/>
          </a:xfrm>
          <a:prstGeom prst="rect">
            <a:avLst/>
          </a:prstGeom>
          <a:ln>
            <a:noFill/>
          </a:ln>
        </p:spPr>
        <p:style>
          <a:lnRef idx="2">
            <a:schemeClr val="accent6"/>
          </a:lnRef>
          <a:fillRef idx="1">
            <a:schemeClr val="lt1"/>
          </a:fillRef>
          <a:effectRef idx="0">
            <a:schemeClr val="accent6"/>
          </a:effectRef>
          <a:fontRef idx="minor"/>
        </p:style>
      </p:sp>
      <p:sp>
        <p:nvSpPr>
          <p:cNvPr id="382" name="CustomShape 4"/>
          <p:cNvSpPr/>
          <p:nvPr/>
        </p:nvSpPr>
        <p:spPr>
          <a:xfrm>
            <a:off x="1158120" y="2507040"/>
            <a:ext cx="4120920" cy="44280"/>
          </a:xfrm>
          <a:prstGeom prst="rect">
            <a:avLst/>
          </a:prstGeom>
          <a:ln>
            <a:noFill/>
          </a:ln>
        </p:spPr>
        <p:style>
          <a:lnRef idx="2">
            <a:schemeClr val="accent6"/>
          </a:lnRef>
          <a:fillRef idx="1">
            <a:schemeClr val="lt1"/>
          </a:fillRef>
          <a:effectRef idx="0">
            <a:schemeClr val="accent6"/>
          </a:effectRef>
          <a:fontRef idx="minor"/>
        </p:style>
      </p:sp>
      <p:sp>
        <p:nvSpPr>
          <p:cNvPr id="383" name="CustomShape 5"/>
          <p:cNvSpPr/>
          <p:nvPr/>
        </p:nvSpPr>
        <p:spPr>
          <a:xfrm>
            <a:off x="967680" y="3322080"/>
            <a:ext cx="4120920" cy="44280"/>
          </a:xfrm>
          <a:prstGeom prst="rect">
            <a:avLst/>
          </a:prstGeom>
          <a:ln>
            <a:noFill/>
          </a:ln>
        </p:spPr>
        <p:style>
          <a:lnRef idx="2">
            <a:schemeClr val="accent6"/>
          </a:lnRef>
          <a:fillRef idx="1">
            <a:schemeClr val="lt1"/>
          </a:fillRef>
          <a:effectRef idx="0">
            <a:schemeClr val="accent6"/>
          </a:effectRef>
          <a:fontRef idx="minor"/>
        </p:style>
      </p:sp>
      <p:sp>
        <p:nvSpPr>
          <p:cNvPr id="384" name="CustomShape 6"/>
          <p:cNvSpPr/>
          <p:nvPr/>
        </p:nvSpPr>
        <p:spPr>
          <a:xfrm>
            <a:off x="967680" y="2507040"/>
            <a:ext cx="4120920" cy="44280"/>
          </a:xfrm>
          <a:prstGeom prst="rect">
            <a:avLst/>
          </a:prstGeom>
          <a:ln>
            <a:noFill/>
          </a:ln>
        </p:spPr>
        <p:style>
          <a:lnRef idx="2">
            <a:schemeClr val="accent6"/>
          </a:lnRef>
          <a:fillRef idx="1">
            <a:schemeClr val="lt1"/>
          </a:fillRef>
          <a:effectRef idx="0">
            <a:schemeClr val="accent6"/>
          </a:effectRef>
          <a:fontRef idx="minor"/>
        </p:style>
      </p:sp>
      <p:sp>
        <p:nvSpPr>
          <p:cNvPr id="385" name="CustomShape 7"/>
          <p:cNvSpPr/>
          <p:nvPr/>
        </p:nvSpPr>
        <p:spPr>
          <a:xfrm>
            <a:off x="990720" y="3652560"/>
            <a:ext cx="4120920" cy="44280"/>
          </a:xfrm>
          <a:prstGeom prst="rect">
            <a:avLst/>
          </a:prstGeom>
          <a:ln>
            <a:noFill/>
          </a:ln>
        </p:spPr>
        <p:style>
          <a:lnRef idx="2">
            <a:schemeClr val="accent6"/>
          </a:lnRef>
          <a:fillRef idx="1">
            <a:schemeClr val="lt1"/>
          </a:fillRef>
          <a:effectRef idx="0">
            <a:schemeClr val="accent6"/>
          </a:effectRef>
          <a:fontRef idx="minor"/>
        </p:style>
      </p:sp>
      <p:sp>
        <p:nvSpPr>
          <p:cNvPr id="386" name="CustomShape 8"/>
          <p:cNvSpPr/>
          <p:nvPr/>
        </p:nvSpPr>
        <p:spPr>
          <a:xfrm>
            <a:off x="1325880" y="3528000"/>
            <a:ext cx="1065240" cy="128160"/>
          </a:xfrm>
          <a:prstGeom prst="rect">
            <a:avLst/>
          </a:prstGeom>
          <a:ln>
            <a:noFill/>
          </a:ln>
        </p:spPr>
        <p:style>
          <a:lnRef idx="2">
            <a:schemeClr val="accent6"/>
          </a:lnRef>
          <a:fillRef idx="1">
            <a:schemeClr val="lt1"/>
          </a:fillRef>
          <a:effectRef idx="0">
            <a:schemeClr val="accent6"/>
          </a:effectRef>
          <a:fontRef idx="minor"/>
        </p:style>
      </p:sp>
      <p:sp>
        <p:nvSpPr>
          <p:cNvPr id="387" name="CustomShape 9"/>
          <p:cNvSpPr/>
          <p:nvPr/>
        </p:nvSpPr>
        <p:spPr>
          <a:xfrm>
            <a:off x="5509440" y="726840"/>
            <a:ext cx="2490480" cy="57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ea typeface="DejaVu Sans"/>
              </a:rPr>
              <a:t>Début du bulletin de paye</a:t>
            </a:r>
            <a:endParaRPr lang="fr-FR" sz="1600" b="0" strike="noStrike" spc="-1">
              <a:solidFill>
                <a:srgbClr val="000000"/>
              </a:solidFill>
              <a:uFill>
                <a:solidFill>
                  <a:srgbClr val="FFFFFF"/>
                </a:solidFill>
              </a:uFill>
              <a:latin typeface="Arial"/>
            </a:endParaRPr>
          </a:p>
        </p:txBody>
      </p:sp>
      <p:sp>
        <p:nvSpPr>
          <p:cNvPr id="388" name="CustomShape 10"/>
          <p:cNvSpPr/>
          <p:nvPr/>
        </p:nvSpPr>
        <p:spPr>
          <a:xfrm>
            <a:off x="5475600" y="1249560"/>
            <a:ext cx="2665440" cy="1062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ea typeface="DejaVu Sans"/>
              </a:rPr>
              <a:t>Caractéristiques de l’agent : nom, prénom, matricule, statut, grade, échelon, indice…</a:t>
            </a:r>
            <a:endParaRPr lang="fr-FR" sz="1600" b="0" strike="noStrike" spc="-1">
              <a:solidFill>
                <a:srgbClr val="000000"/>
              </a:solidFill>
              <a:uFill>
                <a:solidFill>
                  <a:srgbClr val="FFFFFF"/>
                </a:solidFill>
              </a:uFill>
              <a:latin typeface="Arial"/>
            </a:endParaRPr>
          </a:p>
        </p:txBody>
      </p:sp>
      <p:sp>
        <p:nvSpPr>
          <p:cNvPr id="389" name="CustomShape 11"/>
          <p:cNvSpPr/>
          <p:nvPr/>
        </p:nvSpPr>
        <p:spPr>
          <a:xfrm>
            <a:off x="6027480" y="3762000"/>
            <a:ext cx="1884600" cy="57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ea typeface="DejaVu Sans"/>
              </a:rPr>
              <a:t>Service, NBI, quotité</a:t>
            </a:r>
            <a:endParaRPr lang="fr-FR" sz="1600" b="0" strike="noStrike" spc="-1">
              <a:solidFill>
                <a:srgbClr val="000000"/>
              </a:solidFill>
              <a:uFill>
                <a:solidFill>
                  <a:srgbClr val="FFFFFF"/>
                </a:solidFill>
              </a:uFill>
              <a:latin typeface="Arial"/>
            </a:endParaRPr>
          </a:p>
        </p:txBody>
      </p:sp>
      <p:sp>
        <p:nvSpPr>
          <p:cNvPr id="390" name="CustomShape 12"/>
          <p:cNvSpPr/>
          <p:nvPr/>
        </p:nvSpPr>
        <p:spPr>
          <a:xfrm>
            <a:off x="6164640" y="4329360"/>
            <a:ext cx="1796760" cy="130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ea typeface="DejaVu Sans"/>
              </a:rPr>
              <a:t>Début des lignes de paye : Traitement, Indemnités, Cotisations…</a:t>
            </a:r>
            <a:endParaRPr lang="fr-FR" sz="1600" b="0" strike="noStrike" spc="-1">
              <a:solidFill>
                <a:srgbClr val="000000"/>
              </a:solidFill>
              <a:uFill>
                <a:solidFill>
                  <a:srgbClr val="FFFFFF"/>
                </a:solidFill>
              </a:uFill>
              <a:latin typeface="Arial"/>
            </a:endParaRPr>
          </a:p>
        </p:txBody>
      </p:sp>
      <p:sp>
        <p:nvSpPr>
          <p:cNvPr id="391" name="CustomShape 13"/>
          <p:cNvSpPr/>
          <p:nvPr/>
        </p:nvSpPr>
        <p:spPr>
          <a:xfrm flipH="1">
            <a:off x="3889440" y="1788120"/>
            <a:ext cx="1583280" cy="36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92" name="CustomShape 14"/>
          <p:cNvSpPr/>
          <p:nvPr/>
        </p:nvSpPr>
        <p:spPr>
          <a:xfrm flipH="1">
            <a:off x="4681800" y="3931560"/>
            <a:ext cx="1326600" cy="36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93" name="CustomShape 15"/>
          <p:cNvSpPr/>
          <p:nvPr/>
        </p:nvSpPr>
        <p:spPr>
          <a:xfrm flipH="1">
            <a:off x="2541600" y="4915080"/>
            <a:ext cx="3570480" cy="792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94" name="CustomShape 16"/>
          <p:cNvSpPr/>
          <p:nvPr/>
        </p:nvSpPr>
        <p:spPr>
          <a:xfrm>
            <a:off x="1325880" y="4748040"/>
            <a:ext cx="1215720" cy="24156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395" name="CustomShape 17"/>
          <p:cNvSpPr/>
          <p:nvPr/>
        </p:nvSpPr>
        <p:spPr>
          <a:xfrm>
            <a:off x="1158120" y="3602520"/>
            <a:ext cx="1383480" cy="6253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396" name="CustomShape 18"/>
          <p:cNvSpPr/>
          <p:nvPr/>
        </p:nvSpPr>
        <p:spPr>
          <a:xfrm>
            <a:off x="1240200" y="927000"/>
            <a:ext cx="853920" cy="1591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397" name="CustomShape 19"/>
          <p:cNvSpPr/>
          <p:nvPr/>
        </p:nvSpPr>
        <p:spPr>
          <a:xfrm>
            <a:off x="990720" y="647640"/>
            <a:ext cx="2036880" cy="27828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398" name="CustomShape 20"/>
          <p:cNvSpPr/>
          <p:nvPr/>
        </p:nvSpPr>
        <p:spPr>
          <a:xfrm flipH="1">
            <a:off x="3040920" y="896040"/>
            <a:ext cx="2410560" cy="36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399" name="CustomShape 21"/>
          <p:cNvSpPr/>
          <p:nvPr/>
        </p:nvSpPr>
        <p:spPr>
          <a:xfrm>
            <a:off x="3940200" y="5363280"/>
            <a:ext cx="1411920" cy="57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ea typeface="DejaVu Sans"/>
              </a:rPr>
              <a:t>Libellé et Montant</a:t>
            </a:r>
            <a:endParaRPr lang="fr-FR" sz="1600" b="0" strike="noStrike" spc="-1">
              <a:solidFill>
                <a:srgbClr val="000000"/>
              </a:solidFill>
              <a:uFill>
                <a:solidFill>
                  <a:srgbClr val="FFFFFF"/>
                </a:solidFill>
              </a:uFill>
              <a:latin typeface="Arial"/>
            </a:endParaRPr>
          </a:p>
        </p:txBody>
      </p:sp>
      <p:sp>
        <p:nvSpPr>
          <p:cNvPr id="400" name="CustomShape 22"/>
          <p:cNvSpPr/>
          <p:nvPr/>
        </p:nvSpPr>
        <p:spPr>
          <a:xfrm flipH="1" flipV="1">
            <a:off x="3522960" y="5284800"/>
            <a:ext cx="365040" cy="29376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01" name="CustomShape 23"/>
          <p:cNvSpPr/>
          <p:nvPr/>
        </p:nvSpPr>
        <p:spPr>
          <a:xfrm flipH="1">
            <a:off x="2818080" y="5652720"/>
            <a:ext cx="1069920" cy="174960"/>
          </a:xfrm>
          <a:custGeom>
            <a:avLst/>
            <a:gdLst/>
            <a:ahLst/>
            <a:cxnLst/>
            <a:rect l="l" t="t" r="r" b="b"/>
            <a:pathLst>
              <a:path w="21600" h="21600">
                <a:moveTo>
                  <a:pt x="0" y="0"/>
                </a:moveTo>
                <a:lnTo>
                  <a:pt x="21600" y="21600"/>
                </a:lnTo>
              </a:path>
            </a:pathLst>
          </a:custGeom>
          <a:noFill/>
          <a:ln>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02" name="CustomShape 24"/>
          <p:cNvSpPr/>
          <p:nvPr/>
        </p:nvSpPr>
        <p:spPr>
          <a:xfrm>
            <a:off x="2751840" y="6463440"/>
            <a:ext cx="41356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CustomShape 1"/>
          <p:cNvSpPr/>
          <p:nvPr/>
        </p:nvSpPr>
        <p:spPr>
          <a:xfrm>
            <a:off x="2751840" y="6463440"/>
            <a:ext cx="41356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404" name="CustomShape 2"/>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CF6E58A2-6576-429A-9051-42F2F8A89515}" type="slidenum">
              <a:rPr lang="fr-FR" sz="900" b="0" strike="noStrike" spc="-1">
                <a:solidFill>
                  <a:srgbClr val="8B8B8B"/>
                </a:solidFill>
                <a:uFill>
                  <a:solidFill>
                    <a:srgbClr val="FFFFFF"/>
                  </a:solidFill>
                </a:uFill>
                <a:latin typeface="Calibri"/>
                <a:ea typeface="DejaVu Sans"/>
              </a:rPr>
              <a:t>27</a:t>
            </a:fld>
            <a:endParaRPr lang="fr-FR" sz="900" b="0" strike="noStrike" spc="-1">
              <a:solidFill>
                <a:srgbClr val="000000"/>
              </a:solidFill>
              <a:uFill>
                <a:solidFill>
                  <a:srgbClr val="FFFFFF"/>
                </a:solidFill>
              </a:uFill>
              <a:latin typeface="Arial"/>
            </a:endParaRPr>
          </a:p>
        </p:txBody>
      </p:sp>
      <p:sp>
        <p:nvSpPr>
          <p:cNvPr id="405" name="CustomShape 3"/>
          <p:cNvSpPr/>
          <p:nvPr/>
        </p:nvSpPr>
        <p:spPr>
          <a:xfrm>
            <a:off x="197640" y="32400"/>
            <a:ext cx="8889840" cy="4978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L’Affichage des données natives XML </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pic>
        <p:nvPicPr>
          <p:cNvPr id="406" name="Image 6"/>
          <p:cNvPicPr/>
          <p:nvPr/>
        </p:nvPicPr>
        <p:blipFill>
          <a:blip r:embed="rId2"/>
          <a:srcRect l="25837" t="15364" r="51315" b="23950"/>
          <a:stretch/>
        </p:blipFill>
        <p:spPr>
          <a:xfrm>
            <a:off x="600480" y="895320"/>
            <a:ext cx="3798720" cy="5674320"/>
          </a:xfrm>
          <a:prstGeom prst="rect">
            <a:avLst/>
          </a:prstGeom>
          <a:ln>
            <a:noFill/>
          </a:ln>
        </p:spPr>
      </p:pic>
      <p:sp>
        <p:nvSpPr>
          <p:cNvPr id="407" name="CustomShape 4"/>
          <p:cNvSpPr/>
          <p:nvPr/>
        </p:nvSpPr>
        <p:spPr>
          <a:xfrm>
            <a:off x="2445480" y="2462760"/>
            <a:ext cx="2637000" cy="57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ea typeface="DejaVu Sans"/>
              </a:rPr>
              <a:t>Dernière ligne de cotisation</a:t>
            </a:r>
            <a:endParaRPr lang="fr-FR" sz="1600" b="0" strike="noStrike" spc="-1">
              <a:solidFill>
                <a:srgbClr val="000000"/>
              </a:solidFill>
              <a:uFill>
                <a:solidFill>
                  <a:srgbClr val="FFFFFF"/>
                </a:solidFill>
              </a:uFill>
              <a:latin typeface="Arial"/>
            </a:endParaRPr>
          </a:p>
        </p:txBody>
      </p:sp>
      <p:sp>
        <p:nvSpPr>
          <p:cNvPr id="408" name="CustomShape 5"/>
          <p:cNvSpPr/>
          <p:nvPr/>
        </p:nvSpPr>
        <p:spPr>
          <a:xfrm>
            <a:off x="4806360" y="2678400"/>
            <a:ext cx="2637000" cy="3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ea typeface="DejaVu Sans"/>
              </a:rPr>
              <a:t>Fin des lignes de paye</a:t>
            </a:r>
            <a:endParaRPr lang="fr-FR" sz="1600" b="0" strike="noStrike" spc="-1">
              <a:solidFill>
                <a:srgbClr val="000000"/>
              </a:solidFill>
              <a:uFill>
                <a:solidFill>
                  <a:srgbClr val="FFFFFF"/>
                </a:solidFill>
              </a:uFill>
              <a:latin typeface="Arial"/>
            </a:endParaRPr>
          </a:p>
        </p:txBody>
      </p:sp>
      <p:sp>
        <p:nvSpPr>
          <p:cNvPr id="409" name="CustomShape 6"/>
          <p:cNvSpPr/>
          <p:nvPr/>
        </p:nvSpPr>
        <p:spPr>
          <a:xfrm>
            <a:off x="4730400" y="4124160"/>
            <a:ext cx="2713320" cy="8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ea typeface="DejaVu Sans"/>
              </a:rPr>
              <a:t>Nombre d’heures, Brut et Net, Cumuls annuels</a:t>
            </a:r>
            <a:endParaRPr lang="fr-FR" sz="1600" b="0" strike="noStrike" spc="-1">
              <a:solidFill>
                <a:srgbClr val="000000"/>
              </a:solidFill>
              <a:uFill>
                <a:solidFill>
                  <a:srgbClr val="FFFFFF"/>
                </a:solidFill>
              </a:uFill>
              <a:latin typeface="Arial"/>
            </a:endParaRPr>
          </a:p>
          <a:p>
            <a:pPr>
              <a:lnSpc>
                <a:spcPct val="100000"/>
              </a:lnSpc>
            </a:pPr>
            <a:endParaRPr lang="fr-FR" sz="1600" b="0" strike="noStrike" spc="-1">
              <a:solidFill>
                <a:srgbClr val="000000"/>
              </a:solidFill>
              <a:uFill>
                <a:solidFill>
                  <a:srgbClr val="FFFFFF"/>
                </a:solidFill>
              </a:uFill>
              <a:latin typeface="Arial"/>
            </a:endParaRPr>
          </a:p>
        </p:txBody>
      </p:sp>
      <p:sp>
        <p:nvSpPr>
          <p:cNvPr id="410" name="CustomShape 7"/>
          <p:cNvSpPr/>
          <p:nvPr/>
        </p:nvSpPr>
        <p:spPr>
          <a:xfrm>
            <a:off x="4276800" y="5769000"/>
            <a:ext cx="2856240" cy="57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Calibri"/>
                <a:ea typeface="DejaVu Sans"/>
              </a:rPr>
              <a:t>Fin du bulletin de paye</a:t>
            </a:r>
            <a:endParaRPr lang="fr-FR" sz="16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Calibri"/>
                <a:ea typeface="DejaVu Sans"/>
              </a:rPr>
              <a:t>Bulletin de paye suivant</a:t>
            </a:r>
            <a:endParaRPr lang="fr-FR" sz="1600" b="0" strike="noStrike" spc="-1">
              <a:solidFill>
                <a:srgbClr val="000000"/>
              </a:solidFill>
              <a:uFill>
                <a:solidFill>
                  <a:srgbClr val="FFFFFF"/>
                </a:solidFill>
              </a:uFill>
              <a:latin typeface="Arial"/>
            </a:endParaRPr>
          </a:p>
        </p:txBody>
      </p:sp>
      <p:sp>
        <p:nvSpPr>
          <p:cNvPr id="411" name="CustomShape 8"/>
          <p:cNvSpPr/>
          <p:nvPr/>
        </p:nvSpPr>
        <p:spPr>
          <a:xfrm flipH="1">
            <a:off x="2827440" y="6356520"/>
            <a:ext cx="1446480" cy="360"/>
          </a:xfrm>
          <a:custGeom>
            <a:avLst/>
            <a:gdLst/>
            <a:ahLst/>
            <a:cxnLst/>
            <a:rect l="l" t="t" r="r" b="b"/>
            <a:pathLst>
              <a:path w="21600" h="21600">
                <a:moveTo>
                  <a:pt x="0" y="0"/>
                </a:moveTo>
                <a:lnTo>
                  <a:pt x="21600" y="21600"/>
                </a:lnTo>
              </a:path>
            </a:pathLst>
          </a:custGeom>
          <a:noFill/>
          <a:ln w="28440">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12" name="CustomShape 9"/>
          <p:cNvSpPr/>
          <p:nvPr/>
        </p:nvSpPr>
        <p:spPr>
          <a:xfrm flipH="1">
            <a:off x="2436840" y="2891520"/>
            <a:ext cx="2227320" cy="11160"/>
          </a:xfrm>
          <a:custGeom>
            <a:avLst/>
            <a:gdLst/>
            <a:ahLst/>
            <a:cxnLst/>
            <a:rect l="l" t="t" r="r" b="b"/>
            <a:pathLst>
              <a:path w="21600" h="21600">
                <a:moveTo>
                  <a:pt x="0" y="0"/>
                </a:moveTo>
                <a:lnTo>
                  <a:pt x="21600" y="21600"/>
                </a:lnTo>
              </a:path>
            </a:pathLst>
          </a:custGeom>
          <a:noFill/>
          <a:ln w="28440">
            <a:solidFill>
              <a:srgbClr val="BE4B48"/>
            </a:solidFill>
            <a:round/>
            <a:tailEnd type="triangle" w="med" len="med"/>
          </a:ln>
        </p:spPr>
        <p:style>
          <a:lnRef idx="1">
            <a:schemeClr val="accent2"/>
          </a:lnRef>
          <a:fillRef idx="0">
            <a:schemeClr val="accent2"/>
          </a:fillRef>
          <a:effectRef idx="0">
            <a:schemeClr val="accent2"/>
          </a:effectRef>
          <a:fontRef idx="minor"/>
        </p:style>
      </p:sp>
      <p:sp>
        <p:nvSpPr>
          <p:cNvPr id="413" name="CustomShape 10"/>
          <p:cNvSpPr/>
          <p:nvPr/>
        </p:nvSpPr>
        <p:spPr>
          <a:xfrm>
            <a:off x="705240" y="2801160"/>
            <a:ext cx="1598760" cy="25452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14" name="CustomShape 11"/>
          <p:cNvSpPr/>
          <p:nvPr/>
        </p:nvSpPr>
        <p:spPr>
          <a:xfrm>
            <a:off x="492840" y="6027120"/>
            <a:ext cx="2221560" cy="583200"/>
          </a:xfrm>
          <a:prstGeom prst="ellipse">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CustomShape 1"/>
          <p:cNvSpPr/>
          <p:nvPr/>
        </p:nvSpPr>
        <p:spPr>
          <a:xfrm>
            <a:off x="576360" y="1449360"/>
            <a:ext cx="7988400" cy="716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pic>
        <p:nvPicPr>
          <p:cNvPr id="416" name="Image 263"/>
          <p:cNvPicPr/>
          <p:nvPr/>
        </p:nvPicPr>
        <p:blipFill>
          <a:blip r:embed="rId2"/>
          <a:srcRect l="34251" t="5156" r="21603" b="41437"/>
          <a:stretch/>
        </p:blipFill>
        <p:spPr>
          <a:xfrm>
            <a:off x="2144880" y="1080000"/>
            <a:ext cx="4978800" cy="3022920"/>
          </a:xfrm>
          <a:prstGeom prst="rect">
            <a:avLst/>
          </a:prstGeom>
          <a:ln>
            <a:noFill/>
          </a:ln>
        </p:spPr>
      </p:pic>
      <p:sp>
        <p:nvSpPr>
          <p:cNvPr id="417" name="CustomShape 2"/>
          <p:cNvSpPr/>
          <p:nvPr/>
        </p:nvSpPr>
        <p:spPr>
          <a:xfrm>
            <a:off x="189360" y="297720"/>
            <a:ext cx="888984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INCLURE OU EXCLURE CERTAINS BUDGETS OU FICHIERS</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sp>
        <p:nvSpPr>
          <p:cNvPr id="418" name="CustomShape 3"/>
          <p:cNvSpPr/>
          <p:nvPr/>
        </p:nvSpPr>
        <p:spPr>
          <a:xfrm>
            <a:off x="87480" y="5495040"/>
            <a:ext cx="8690400" cy="5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19" name="CustomShape 4"/>
          <p:cNvSpPr/>
          <p:nvPr/>
        </p:nvSpPr>
        <p:spPr>
          <a:xfrm>
            <a:off x="1332000" y="6321600"/>
            <a:ext cx="6476760" cy="176040"/>
          </a:xfrm>
          <a:prstGeom prst="rect">
            <a:avLst/>
          </a:prstGeom>
          <a:noFill/>
          <a:ln>
            <a:noFill/>
          </a:ln>
        </p:spPr>
        <p:style>
          <a:lnRef idx="0">
            <a:scrgbClr r="0" g="0" b="0"/>
          </a:lnRef>
          <a:fillRef idx="0">
            <a:scrgbClr r="0" g="0" b="0"/>
          </a:fillRef>
          <a:effectRef idx="0">
            <a:scrgbClr r="0" g="0" b="0"/>
          </a:effectRef>
          <a:fontRef idx="minor"/>
        </p:style>
      </p:sp>
      <p:sp>
        <p:nvSpPr>
          <p:cNvPr id="420" name="CustomShape 5"/>
          <p:cNvSpPr/>
          <p:nvPr/>
        </p:nvSpPr>
        <p:spPr>
          <a:xfrm>
            <a:off x="576000" y="5117400"/>
            <a:ext cx="8116920" cy="85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21" name="CustomShape 6"/>
          <p:cNvSpPr/>
          <p:nvPr/>
        </p:nvSpPr>
        <p:spPr>
          <a:xfrm>
            <a:off x="1152000" y="6356520"/>
            <a:ext cx="60472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422" name="CustomShape 7"/>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DA09F3F-36D4-4207-A60B-BA1E243ED6B4}" type="slidenum">
              <a:rPr lang="fr-FR" sz="900" b="0" strike="noStrike" spc="-1">
                <a:solidFill>
                  <a:srgbClr val="8B8B8B"/>
                </a:solidFill>
                <a:uFill>
                  <a:solidFill>
                    <a:srgbClr val="FFFFFF"/>
                  </a:solidFill>
                </a:uFill>
                <a:latin typeface="Calibri"/>
                <a:ea typeface="DejaVu Sans"/>
              </a:rPr>
              <a:t>28</a:t>
            </a:fld>
            <a:endParaRPr lang="fr-FR" sz="900" b="0" strike="noStrike" spc="-1">
              <a:solidFill>
                <a:srgbClr val="000000"/>
              </a:solidFill>
              <a:uFill>
                <a:solidFill>
                  <a:srgbClr val="FFFFFF"/>
                </a:solidFill>
              </a:uFill>
              <a:latin typeface="Arial"/>
            </a:endParaRPr>
          </a:p>
        </p:txBody>
      </p:sp>
      <p:sp>
        <p:nvSpPr>
          <p:cNvPr id="423" name="CustomShape 8"/>
          <p:cNvSpPr/>
          <p:nvPr/>
        </p:nvSpPr>
        <p:spPr>
          <a:xfrm>
            <a:off x="139320" y="4234680"/>
            <a:ext cx="8571960" cy="139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Les</a:t>
            </a:r>
            <a:r>
              <a:rPr lang="fr-FR" sz="1800" b="0" strike="noStrike" spc="-1">
                <a:solidFill>
                  <a:srgbClr val="6600CC"/>
                </a:solidFill>
                <a:uFill>
                  <a:solidFill>
                    <a:srgbClr val="FFFFFF"/>
                  </a:solidFill>
                </a:uFill>
                <a:latin typeface="Arial"/>
                <a:ea typeface="DejaVu Sans"/>
              </a:rPr>
              <a:t> </a:t>
            </a:r>
            <a:r>
              <a:rPr lang="fr-FR" sz="1800" b="0" strike="noStrike" spc="-1">
                <a:solidFill>
                  <a:srgbClr val="000000"/>
                </a:solidFill>
                <a:uFill>
                  <a:solidFill>
                    <a:srgbClr val="FFFFFF"/>
                  </a:solidFill>
                </a:uFill>
                <a:latin typeface="Arial"/>
                <a:ea typeface="DejaVu Sans"/>
              </a:rPr>
              <a:t>budgets importés sont identifiés par nomenclature comptable M14-M4-etc.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DejaVu Sans"/>
              </a:rPr>
              <a:t>Exclure le budget principal ou le (s) budget(s) annexe(s) : </a:t>
            </a:r>
            <a:r>
              <a:rPr lang="fr-FR" sz="1800" b="0" strike="noStrike" spc="-1">
                <a:solidFill>
                  <a:srgbClr val="0070C0"/>
                </a:solidFill>
                <a:uFill>
                  <a:solidFill>
                    <a:srgbClr val="FFFFFF"/>
                  </a:solidFill>
                </a:uFill>
                <a:latin typeface="Arial"/>
                <a:ea typeface="DejaVu Sans"/>
              </a:rPr>
              <a:t>Clic droit sur le budget et sélectionner « Exclure ».</a:t>
            </a:r>
            <a:r>
              <a:rPr lang="fr-FR" sz="1800" b="1" strike="noStrike" spc="-1">
                <a:solidFill>
                  <a:srgbClr val="000000"/>
                </a:solidFill>
                <a:uFill>
                  <a:solidFill>
                    <a:srgbClr val="FFFFFF"/>
                  </a:solidFill>
                </a:uFill>
                <a:latin typeface="Calibri"/>
                <a:ea typeface="DejaVu Sans"/>
              </a:rPr>
              <a:t>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On peut réinclure par la suite (clic droit puis Inclure).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70C0"/>
                </a:solidFill>
                <a:uFill>
                  <a:solidFill>
                    <a:srgbClr val="FFFFFF"/>
                  </a:solidFill>
                </a:uFill>
                <a:latin typeface="Calibri"/>
                <a:ea typeface="DejaVu Sans"/>
              </a:rPr>
              <a:t>Même manipulation pour les fichiers.</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CustomShape 1"/>
          <p:cNvSpPr/>
          <p:nvPr/>
        </p:nvSpPr>
        <p:spPr>
          <a:xfrm>
            <a:off x="1554480" y="6356520"/>
            <a:ext cx="55360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425" name="CustomShape 2"/>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99F7B627-2491-414C-8A32-31FD2DC2EC41}" type="slidenum">
              <a:rPr lang="fr-FR" sz="900" b="0" strike="noStrike" spc="-1">
                <a:solidFill>
                  <a:srgbClr val="8B8B8B"/>
                </a:solidFill>
                <a:uFill>
                  <a:solidFill>
                    <a:srgbClr val="FFFFFF"/>
                  </a:solidFill>
                </a:uFill>
                <a:latin typeface="Calibri"/>
                <a:ea typeface="DejaVu Sans"/>
              </a:rPr>
              <a:t>29</a:t>
            </a:fld>
            <a:endParaRPr lang="fr-FR" sz="900" b="0" strike="noStrike" spc="-1">
              <a:solidFill>
                <a:srgbClr val="000000"/>
              </a:solidFill>
              <a:uFill>
                <a:solidFill>
                  <a:srgbClr val="FFFFFF"/>
                </a:solidFill>
              </a:uFill>
              <a:latin typeface="Arial"/>
            </a:endParaRPr>
          </a:p>
        </p:txBody>
      </p:sp>
      <p:pic>
        <p:nvPicPr>
          <p:cNvPr id="426" name="Image 3"/>
          <p:cNvPicPr/>
          <p:nvPr/>
        </p:nvPicPr>
        <p:blipFill>
          <a:blip r:embed="rId2"/>
          <a:srcRect l="70754" t="-256" r="-95" b="32091"/>
          <a:stretch/>
        </p:blipFill>
        <p:spPr>
          <a:xfrm>
            <a:off x="5832360" y="1242360"/>
            <a:ext cx="2681280" cy="3889080"/>
          </a:xfrm>
          <a:prstGeom prst="rect">
            <a:avLst/>
          </a:prstGeom>
          <a:ln>
            <a:noFill/>
          </a:ln>
        </p:spPr>
      </p:pic>
      <p:sp>
        <p:nvSpPr>
          <p:cNvPr id="427" name="CustomShape 3"/>
          <p:cNvSpPr/>
          <p:nvPr/>
        </p:nvSpPr>
        <p:spPr>
          <a:xfrm flipV="1">
            <a:off x="4322880" y="3035160"/>
            <a:ext cx="2767680" cy="72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428" name="CustomShape 4"/>
          <p:cNvSpPr/>
          <p:nvPr/>
        </p:nvSpPr>
        <p:spPr>
          <a:xfrm>
            <a:off x="458280" y="2818080"/>
            <a:ext cx="394956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Tirer ici pour l’agrandir vers la gauche</a:t>
            </a:r>
            <a:endParaRPr lang="fr-FR" sz="1800" b="0" strike="noStrike" spc="-1">
              <a:solidFill>
                <a:srgbClr val="000000"/>
              </a:solidFill>
              <a:uFill>
                <a:solidFill>
                  <a:srgbClr val="FFFFFF"/>
                </a:solidFill>
              </a:uFill>
              <a:latin typeface="Arial"/>
            </a:endParaRPr>
          </a:p>
        </p:txBody>
      </p:sp>
      <p:sp>
        <p:nvSpPr>
          <p:cNvPr id="429" name="CustomShape 5"/>
          <p:cNvSpPr/>
          <p:nvPr/>
        </p:nvSpPr>
        <p:spPr>
          <a:xfrm flipV="1">
            <a:off x="4840560" y="1738080"/>
            <a:ext cx="3506760" cy="144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430" name="CustomShape 6"/>
          <p:cNvSpPr/>
          <p:nvPr/>
        </p:nvSpPr>
        <p:spPr>
          <a:xfrm>
            <a:off x="1170000" y="1554840"/>
            <a:ext cx="394956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Cliquer ici pour le détacher de l’interface</a:t>
            </a:r>
            <a:endParaRPr lang="fr-FR" sz="1800" b="0" strike="noStrike" spc="-1">
              <a:solidFill>
                <a:srgbClr val="000000"/>
              </a:solidFill>
              <a:uFill>
                <a:solidFill>
                  <a:srgbClr val="FFFFFF"/>
                </a:solidFill>
              </a:uFill>
              <a:latin typeface="Arial"/>
            </a:endParaRPr>
          </a:p>
        </p:txBody>
      </p:sp>
      <p:sp>
        <p:nvSpPr>
          <p:cNvPr id="431" name="CustomShape 7"/>
          <p:cNvSpPr/>
          <p:nvPr/>
        </p:nvSpPr>
        <p:spPr>
          <a:xfrm>
            <a:off x="126360" y="288000"/>
            <a:ext cx="888984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GESTIONNAIRE DE PROJET - Tableau de bord</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sp>
        <p:nvSpPr>
          <p:cNvPr id="432" name="CustomShape 8"/>
          <p:cNvSpPr/>
          <p:nvPr/>
        </p:nvSpPr>
        <p:spPr>
          <a:xfrm flipV="1">
            <a:off x="6458040" y="5010480"/>
            <a:ext cx="1416600" cy="6195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433" name="CustomShape 9"/>
          <p:cNvSpPr/>
          <p:nvPr/>
        </p:nvSpPr>
        <p:spPr>
          <a:xfrm>
            <a:off x="2863800" y="5417280"/>
            <a:ext cx="324972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Barre de navigation</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235080" y="1160640"/>
            <a:ext cx="8402040" cy="4749120"/>
          </a:xfrm>
          <a:prstGeom prst="rect">
            <a:avLst/>
          </a:prstGeom>
          <a:noFill/>
          <a:ln>
            <a:noFill/>
          </a:ln>
        </p:spPr>
        <p:style>
          <a:lnRef idx="0">
            <a:scrgbClr r="0" g="0" b="0"/>
          </a:lnRef>
          <a:fillRef idx="0">
            <a:scrgbClr r="0" g="0" b="0"/>
          </a:fillRef>
          <a:effectRef idx="0">
            <a:scrgbClr r="0" g="0" b="0"/>
          </a:effectRef>
          <a:fontRef idx="minor"/>
        </p:style>
      </p:sp>
      <p:sp>
        <p:nvSpPr>
          <p:cNvPr id="160" name="CustomShape 2"/>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161" name="CustomShape 3"/>
          <p:cNvSpPr/>
          <p:nvPr/>
        </p:nvSpPr>
        <p:spPr>
          <a:xfrm>
            <a:off x="168840" y="336600"/>
            <a:ext cx="888984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SYSTÈME D’exploitation LINUX</a:t>
            </a:r>
            <a:endParaRPr lang="fr-FR" sz="2400" b="0" strike="noStrike" spc="-1">
              <a:solidFill>
                <a:srgbClr val="000000"/>
              </a:solidFill>
              <a:uFill>
                <a:solidFill>
                  <a:srgbClr val="FFFFFF"/>
                </a:solidFill>
              </a:uFill>
              <a:latin typeface="Arial"/>
            </a:endParaRPr>
          </a:p>
        </p:txBody>
      </p:sp>
      <p:sp>
        <p:nvSpPr>
          <p:cNvPr id="162" name="CustomShape 4"/>
          <p:cNvSpPr/>
          <p:nvPr/>
        </p:nvSpPr>
        <p:spPr>
          <a:xfrm>
            <a:off x="299880" y="1481400"/>
            <a:ext cx="8758800" cy="420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4400">
              <a:lnSpc>
                <a:spcPct val="100000"/>
              </a:lnSpc>
              <a:buClr>
                <a:srgbClr val="0000CC"/>
              </a:buClr>
              <a:buFont typeface="Wingdings" charset="2"/>
              <a:buChar char=""/>
            </a:pPr>
            <a:r>
              <a:rPr lang="fr-FR" sz="1800" b="1" u="sng" strike="noStrike" spc="-1">
                <a:solidFill>
                  <a:srgbClr val="0000CC"/>
                </a:solidFill>
                <a:uFill>
                  <a:solidFill>
                    <a:srgbClr val="FFFFFF"/>
                  </a:solidFill>
                </a:uFill>
                <a:latin typeface="Arial"/>
                <a:ea typeface="DejaVu Sans"/>
              </a:rPr>
              <a:t>Quelques fondamentaux</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1" strike="noStrike" spc="-1">
                <a:solidFill>
                  <a:srgbClr val="000000"/>
                </a:solidFill>
                <a:uFill>
                  <a:solidFill>
                    <a:srgbClr val="FFFFFF"/>
                  </a:solidFill>
                </a:uFill>
                <a:latin typeface="Arial"/>
                <a:ea typeface="DejaVu Sans"/>
              </a:rPr>
              <a:t>Notions de base de l’environnement LINUX : menu « K », analogue du menu « Démarrer » de Windows. Pas de connexion au réseau.</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marL="285840" indent="-284400">
              <a:lnSpc>
                <a:spcPct val="100000"/>
              </a:lnSpc>
              <a:buClr>
                <a:srgbClr val="0000CC"/>
              </a:buClr>
              <a:buFont typeface="Wingdings" charset="2"/>
              <a:buChar char=""/>
            </a:pPr>
            <a:r>
              <a:rPr lang="fr-FR" sz="1800" b="1" strike="noStrike" spc="-1">
                <a:solidFill>
                  <a:srgbClr val="0000CC"/>
                </a:solidFill>
                <a:uFill>
                  <a:solidFill>
                    <a:srgbClr val="FFFFFF"/>
                  </a:solidFill>
                </a:uFill>
                <a:latin typeface="Arial"/>
                <a:ea typeface="DejaVu Sans"/>
              </a:rPr>
              <a:t>La sélection des éléments</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1" strike="noStrike" spc="-1">
                <a:solidFill>
                  <a:srgbClr val="000000"/>
                </a:solidFill>
                <a:uFill>
                  <a:solidFill>
                    <a:srgbClr val="FFFFFF"/>
                  </a:solidFill>
                </a:uFill>
                <a:latin typeface="Arial"/>
                <a:ea typeface="DejaVu Sans"/>
              </a:rPr>
              <a:t>- Un simple clic suffit pour une sélection</a:t>
            </a:r>
            <a:endParaRPr lang="fr-FR" sz="1800" b="0" strike="noStrike" spc="-1">
              <a:solidFill>
                <a:srgbClr val="000000"/>
              </a:solidFill>
              <a:uFill>
                <a:solidFill>
                  <a:srgbClr val="FFFFFF"/>
                </a:solidFill>
              </a:uFill>
              <a:latin typeface="Arial"/>
            </a:endParaRPr>
          </a:p>
          <a:p>
            <a:pPr>
              <a:lnSpc>
                <a:spcPct val="100000"/>
              </a:lnSpc>
            </a:pPr>
            <a:r>
              <a:rPr lang="fr-FR" sz="1800" b="1" strike="noStrike" spc="-1">
                <a:solidFill>
                  <a:srgbClr val="000000"/>
                </a:solidFill>
                <a:uFill>
                  <a:solidFill>
                    <a:srgbClr val="FFFFFF"/>
                  </a:solidFill>
                </a:uFill>
                <a:latin typeface="Arial"/>
                <a:ea typeface="DejaVu Sans"/>
              </a:rPr>
              <a:t>- Sélection d’un fichier : 1 seul clic</a:t>
            </a:r>
            <a:endParaRPr lang="fr-FR" sz="1800" b="0" strike="noStrike" spc="-1">
              <a:solidFill>
                <a:srgbClr val="000000"/>
              </a:solidFill>
              <a:uFill>
                <a:solidFill>
                  <a:srgbClr val="FFFFFF"/>
                </a:solidFill>
              </a:uFill>
              <a:latin typeface="Arial"/>
            </a:endParaRPr>
          </a:p>
          <a:p>
            <a:pPr>
              <a:lnSpc>
                <a:spcPct val="100000"/>
              </a:lnSpc>
            </a:pPr>
            <a:r>
              <a:rPr lang="fr-FR" sz="1800" b="1" strike="noStrike" spc="-1">
                <a:solidFill>
                  <a:srgbClr val="000000"/>
                </a:solidFill>
                <a:uFill>
                  <a:solidFill>
                    <a:srgbClr val="FFFFFF"/>
                  </a:solidFill>
                </a:uFill>
                <a:latin typeface="Arial"/>
                <a:ea typeface="DejaVu Sans"/>
              </a:rPr>
              <a:t>- Sélection de plusieurs fichiers : 1 seul clic + touche ctrl</a:t>
            </a:r>
            <a:endParaRPr lang="fr-FR" sz="1800" b="0" strike="noStrike" spc="-1">
              <a:solidFill>
                <a:srgbClr val="000000"/>
              </a:solidFill>
              <a:uFill>
                <a:solidFill>
                  <a:srgbClr val="FFFFFF"/>
                </a:solidFill>
              </a:uFill>
              <a:latin typeface="Arial"/>
            </a:endParaRPr>
          </a:p>
          <a:p>
            <a:pPr>
              <a:lnSpc>
                <a:spcPct val="100000"/>
              </a:lnSpc>
            </a:pPr>
            <a:r>
              <a:rPr lang="fr-FR" sz="1800" b="1" strike="noStrike" spc="-1">
                <a:solidFill>
                  <a:srgbClr val="000000"/>
                </a:solidFill>
                <a:uFill>
                  <a:solidFill>
                    <a:srgbClr val="FFFFFF"/>
                  </a:solidFill>
                </a:uFill>
                <a:latin typeface="Arial"/>
                <a:ea typeface="DejaVu Sans"/>
              </a:rPr>
              <a:t>- Sélection d’un groupe de fichiers contigus : 1 seul clic + touche Shift</a:t>
            </a:r>
            <a:endParaRPr lang="fr-FR" sz="1800" b="0" strike="noStrike" spc="-1">
              <a:solidFill>
                <a:srgbClr val="000000"/>
              </a:solidFill>
              <a:uFill>
                <a:solidFill>
                  <a:srgbClr val="FFFFFF"/>
                </a:solidFill>
              </a:uFill>
              <a:latin typeface="Arial"/>
            </a:endParaRPr>
          </a:p>
          <a:p>
            <a:pPr>
              <a:lnSpc>
                <a:spcPct val="100000"/>
              </a:lnSpc>
            </a:pPr>
            <a:r>
              <a:rPr lang="fr-FR" sz="1800" b="1" strike="noStrike" spc="-1">
                <a:solidFill>
                  <a:srgbClr val="000000"/>
                </a:solidFill>
                <a:uFill>
                  <a:solidFill>
                    <a:srgbClr val="FFFFFF"/>
                  </a:solidFill>
                </a:uFill>
                <a:latin typeface="Arial"/>
                <a:ea typeface="DejaVu Sans"/>
              </a:rPr>
              <a:t>- Sélection de tous les éléments : Ctrl + A.</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163" name="CustomShape 5"/>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2C60FE1B-768B-48C5-8C60-F2BFBC827781}" type="slidenum">
              <a:rPr lang="fr-FR" sz="900" b="0" strike="noStrike" spc="-1">
                <a:solidFill>
                  <a:srgbClr val="8B8B8B"/>
                </a:solidFill>
                <a:uFill>
                  <a:solidFill>
                    <a:srgbClr val="FFFFFF"/>
                  </a:solidFill>
                </a:uFill>
                <a:latin typeface="Calibri"/>
                <a:ea typeface="DejaVu Sans"/>
              </a:rPr>
              <a:t>3</a:t>
            </a:fld>
            <a:endParaRPr lang="fr-FR" sz="900" b="0" strike="noStrike" spc="-1">
              <a:solidFill>
                <a:srgbClr val="000000"/>
              </a:solidFill>
              <a:uFill>
                <a:solidFill>
                  <a:srgbClr val="FFFFFF"/>
                </a:solidFill>
              </a:uFill>
              <a:latin typeface="Arial"/>
            </a:endParaRPr>
          </a:p>
        </p:txBody>
      </p:sp>
      <p:sp>
        <p:nvSpPr>
          <p:cNvPr id="164" name="CustomShape 6"/>
          <p:cNvSpPr/>
          <p:nvPr/>
        </p:nvSpPr>
        <p:spPr>
          <a:xfrm>
            <a:off x="2751840" y="6463440"/>
            <a:ext cx="41356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CustomShape 1"/>
          <p:cNvSpPr/>
          <p:nvPr/>
        </p:nvSpPr>
        <p:spPr>
          <a:xfrm>
            <a:off x="504000" y="6356520"/>
            <a:ext cx="61192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435" name="CustomShape 2"/>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E0D4034-0186-4F5A-9287-22E76866118A}" type="slidenum">
              <a:rPr lang="fr-FR" sz="900" b="0" strike="noStrike" spc="-1">
                <a:solidFill>
                  <a:srgbClr val="8B8B8B"/>
                </a:solidFill>
                <a:uFill>
                  <a:solidFill>
                    <a:srgbClr val="FFFFFF"/>
                  </a:solidFill>
                </a:uFill>
                <a:latin typeface="Calibri"/>
                <a:ea typeface="DejaVu Sans"/>
              </a:rPr>
              <a:t>30</a:t>
            </a:fld>
            <a:endParaRPr lang="fr-FR" sz="900" b="0" strike="noStrike" spc="-1">
              <a:solidFill>
                <a:srgbClr val="000000"/>
              </a:solidFill>
              <a:uFill>
                <a:solidFill>
                  <a:srgbClr val="FFFFFF"/>
                </a:solidFill>
              </a:uFill>
              <a:latin typeface="Arial"/>
            </a:endParaRPr>
          </a:p>
        </p:txBody>
      </p:sp>
      <p:pic>
        <p:nvPicPr>
          <p:cNvPr id="436" name="Image 3"/>
          <p:cNvPicPr/>
          <p:nvPr/>
        </p:nvPicPr>
        <p:blipFill>
          <a:blip r:embed="rId2"/>
          <a:stretch/>
        </p:blipFill>
        <p:spPr>
          <a:xfrm>
            <a:off x="0" y="1116360"/>
            <a:ext cx="9142560" cy="4623840"/>
          </a:xfrm>
          <a:prstGeom prst="rect">
            <a:avLst/>
          </a:prstGeom>
          <a:ln>
            <a:noFill/>
          </a:ln>
        </p:spPr>
      </p:pic>
      <p:sp>
        <p:nvSpPr>
          <p:cNvPr id="437" name="CustomShape 3"/>
          <p:cNvSpPr/>
          <p:nvPr/>
        </p:nvSpPr>
        <p:spPr>
          <a:xfrm>
            <a:off x="126360" y="288000"/>
            <a:ext cx="888984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GESTIONNAIRE de PROJET - Tableau de bord</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sp>
        <p:nvSpPr>
          <p:cNvPr id="438" name="CustomShape 4"/>
          <p:cNvSpPr/>
          <p:nvPr/>
        </p:nvSpPr>
        <p:spPr>
          <a:xfrm>
            <a:off x="288000" y="5864400"/>
            <a:ext cx="871128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Permet de repérer les doublons de fichiers et les fichiers très lacunaires.</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9" name="Image 438"/>
          <p:cNvPicPr/>
          <p:nvPr/>
        </p:nvPicPr>
        <p:blipFill>
          <a:blip r:embed="rId2"/>
          <a:srcRect l="1804" t="1859" r="2069" b="2220"/>
          <a:stretch/>
        </p:blipFill>
        <p:spPr>
          <a:xfrm>
            <a:off x="2520000" y="1315800"/>
            <a:ext cx="4176000" cy="4372200"/>
          </a:xfrm>
          <a:prstGeom prst="rect">
            <a:avLst/>
          </a:prstGeom>
          <a:ln>
            <a:noFill/>
          </a:ln>
        </p:spPr>
      </p:pic>
      <p:sp>
        <p:nvSpPr>
          <p:cNvPr id="440" name="CustomShape 1"/>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441" name="CustomShape 2"/>
          <p:cNvSpPr/>
          <p:nvPr/>
        </p:nvSpPr>
        <p:spPr>
          <a:xfrm>
            <a:off x="7462440" y="2602440"/>
            <a:ext cx="1678320" cy="2282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Arial"/>
                <a:ea typeface="ヒラギノ角ゴ Pro W3"/>
              </a:rPr>
              <a:t>Plusieurs types de base : </a:t>
            </a:r>
            <a:endParaRPr lang="fr-FR" sz="16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ヒラギノ角ゴ Pro W3"/>
              </a:rPr>
              <a:t> - standard</a:t>
            </a:r>
            <a:endParaRPr lang="fr-FR" sz="16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ヒラギノ角ゴ Pro W3"/>
              </a:rPr>
              <a:t> - par catégorie </a:t>
            </a:r>
            <a:endParaRPr lang="fr-FR" sz="16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ヒラギノ角ゴ Pro W3"/>
              </a:rPr>
              <a:t>- par année </a:t>
            </a:r>
            <a:endParaRPr lang="fr-FR" sz="16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ヒラギノ角ゴ Pro W3"/>
              </a:rPr>
              <a:t> - par tranches de N lignes…</a:t>
            </a:r>
            <a:endParaRPr lang="fr-FR" sz="1600" b="0" strike="noStrike" spc="-1">
              <a:solidFill>
                <a:srgbClr val="000000"/>
              </a:solidFill>
              <a:uFill>
                <a:solidFill>
                  <a:srgbClr val="FFFFFF"/>
                </a:solidFill>
              </a:uFill>
              <a:latin typeface="Arial"/>
            </a:endParaRPr>
          </a:p>
        </p:txBody>
      </p:sp>
      <p:sp>
        <p:nvSpPr>
          <p:cNvPr id="442" name="CustomShape 3"/>
          <p:cNvSpPr/>
          <p:nvPr/>
        </p:nvSpPr>
        <p:spPr>
          <a:xfrm>
            <a:off x="602280" y="332640"/>
            <a:ext cx="8061480" cy="608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DIALOGUE DES PARAMèTRES</a:t>
            </a:r>
            <a:endParaRPr lang="fr-FR" sz="2400" b="0" strike="noStrike" spc="-1">
              <a:solidFill>
                <a:srgbClr val="000000"/>
              </a:solidFill>
              <a:uFill>
                <a:solidFill>
                  <a:srgbClr val="FFFFFF"/>
                </a:solidFill>
              </a:uFill>
              <a:latin typeface="Arial"/>
            </a:endParaRPr>
          </a:p>
        </p:txBody>
      </p:sp>
      <p:sp>
        <p:nvSpPr>
          <p:cNvPr id="443" name="CustomShape 4"/>
          <p:cNvSpPr/>
          <p:nvPr/>
        </p:nvSpPr>
        <p:spPr>
          <a:xfrm>
            <a:off x="4011480" y="2340000"/>
            <a:ext cx="2445120" cy="22500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44" name="CustomShape 5"/>
          <p:cNvSpPr/>
          <p:nvPr/>
        </p:nvSpPr>
        <p:spPr>
          <a:xfrm flipH="1" flipV="1">
            <a:off x="5862240" y="2473560"/>
            <a:ext cx="1329120" cy="45216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445" name="CustomShape 6"/>
          <p:cNvSpPr/>
          <p:nvPr/>
        </p:nvSpPr>
        <p:spPr>
          <a:xfrm>
            <a:off x="1584000" y="5184000"/>
            <a:ext cx="360" cy="343440"/>
          </a:xfrm>
          <a:prstGeom prst="rect">
            <a:avLst/>
          </a:prstGeom>
          <a:noFill/>
          <a:ln>
            <a:noFill/>
          </a:ln>
        </p:spPr>
        <p:style>
          <a:lnRef idx="0">
            <a:scrgbClr r="0" g="0" b="0"/>
          </a:lnRef>
          <a:fillRef idx="0">
            <a:scrgbClr r="0" g="0" b="0"/>
          </a:fillRef>
          <a:effectRef idx="0">
            <a:scrgbClr r="0" g="0" b="0"/>
          </a:effectRef>
          <a:fontRef idx="minor"/>
        </p:style>
      </p:sp>
      <p:sp>
        <p:nvSpPr>
          <p:cNvPr id="446" name="CustomShape 7"/>
          <p:cNvSpPr/>
          <p:nvPr/>
        </p:nvSpPr>
        <p:spPr>
          <a:xfrm>
            <a:off x="543600" y="2231640"/>
            <a:ext cx="1184760" cy="34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CC0066"/>
                </a:solidFill>
                <a:uFill>
                  <a:solidFill>
                    <a:srgbClr val="FFFFFF"/>
                  </a:solidFill>
                </a:uFill>
                <a:latin typeface="Arial"/>
                <a:ea typeface="DejaVu Sans"/>
              </a:rPr>
              <a:t>Rappel : sous tableur, on peut lire au plus 1 million de lignes.</a:t>
            </a:r>
            <a:endParaRPr lang="fr-FR" sz="1600" b="0" strike="noStrike" spc="-1">
              <a:solidFill>
                <a:srgbClr val="000000"/>
              </a:solidFill>
              <a:uFill>
                <a:solidFill>
                  <a:srgbClr val="FFFFFF"/>
                </a:solidFill>
              </a:uFill>
              <a:latin typeface="Arial"/>
            </a:endParaRPr>
          </a:p>
        </p:txBody>
      </p:sp>
      <p:sp>
        <p:nvSpPr>
          <p:cNvPr id="447" name="CustomShape 8"/>
          <p:cNvSpPr/>
          <p:nvPr/>
        </p:nvSpPr>
        <p:spPr>
          <a:xfrm>
            <a:off x="1337400" y="6476400"/>
            <a:ext cx="60058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448" name="CustomShape 9"/>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98064FA-37F3-4D18-A6B6-709544AAB446}" type="slidenum">
              <a:rPr lang="fr-FR" sz="900" b="0" strike="noStrike" spc="-1">
                <a:solidFill>
                  <a:srgbClr val="8B8B8B"/>
                </a:solidFill>
                <a:uFill>
                  <a:solidFill>
                    <a:srgbClr val="FFFFFF"/>
                  </a:solidFill>
                </a:uFill>
                <a:latin typeface="Calibri"/>
                <a:ea typeface="DejaVu Sans"/>
              </a:rPr>
              <a:t>31</a:t>
            </a:fld>
            <a:endParaRPr lang="fr-FR" sz="900" b="0" strike="noStrike" spc="-1">
              <a:solidFill>
                <a:srgbClr val="000000"/>
              </a:solidFill>
              <a:uFill>
                <a:solidFill>
                  <a:srgbClr val="FFFFFF"/>
                </a:solidFill>
              </a:uFill>
              <a:latin typeface="Arial"/>
            </a:endParaRPr>
          </a:p>
        </p:txBody>
      </p:sp>
      <p:sp>
        <p:nvSpPr>
          <p:cNvPr id="449" name="CustomShape 10"/>
          <p:cNvSpPr/>
          <p:nvPr/>
        </p:nvSpPr>
        <p:spPr>
          <a:xfrm flipH="1">
            <a:off x="4896000" y="1805760"/>
            <a:ext cx="2295360" cy="49788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450" name="TextShape 11"/>
          <p:cNvSpPr txBox="1"/>
          <p:nvPr/>
        </p:nvSpPr>
        <p:spPr>
          <a:xfrm>
            <a:off x="7272000" y="1557000"/>
            <a:ext cx="1368000" cy="459000"/>
          </a:xfrm>
          <a:prstGeom prst="rect">
            <a:avLst/>
          </a:prstGeom>
          <a:noFill/>
          <a:ln>
            <a:noFill/>
          </a:ln>
        </p:spPr>
        <p:txBody>
          <a:bodyPr lIns="90000" tIns="45000" rIns="90000" bIns="45000"/>
          <a:lstStyle/>
          <a:p>
            <a:r>
              <a:rPr lang="fr-FR" sz="1300" b="0" strike="noStrike" spc="-1">
                <a:solidFill>
                  <a:srgbClr val="000000"/>
                </a:solidFill>
                <a:uFill>
                  <a:solidFill>
                    <a:srgbClr val="FFFFFF"/>
                  </a:solidFill>
                </a:uFill>
                <a:latin typeface="Arial"/>
              </a:rPr>
              <a:t>Cocher pour un contrôle FPH</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ustomShape 1"/>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452" name="CustomShape 2"/>
          <p:cNvSpPr/>
          <p:nvPr/>
        </p:nvSpPr>
        <p:spPr>
          <a:xfrm>
            <a:off x="454320" y="1110600"/>
            <a:ext cx="8196120" cy="5065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ヒラギノ角ゴ Pro W3"/>
              </a:rPr>
              <a:t>Cliquer sur l’onglet « Options » puis « Format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Sous tableur, l’affichage maximum est d’environ 1 million de lignes. Par défaut les bases CSV sont découpées en segments d’au plus 1 million de lignes (Type de base standard).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On peut aussi découper selon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 l’année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 la catégorie de ligne de paye</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(SFT, IR, indemnités,</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retenues, déductions,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cotisations, rappels…)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ヒラギノ角ゴ Pro W3"/>
              </a:rPr>
              <a:t> - produire toutes ces catégories ou seulement une seule.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53" name="CustomShape 3"/>
          <p:cNvSpPr/>
          <p:nvPr/>
        </p:nvSpPr>
        <p:spPr>
          <a:xfrm>
            <a:off x="602280" y="332640"/>
            <a:ext cx="8061480" cy="608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L’ONGLET « options » - paramètre « format »</a:t>
            </a:r>
            <a:endParaRPr lang="fr-FR" sz="2400" b="0" strike="noStrike" spc="-1">
              <a:solidFill>
                <a:srgbClr val="000000"/>
              </a:solidFill>
              <a:uFill>
                <a:solidFill>
                  <a:srgbClr val="FFFFFF"/>
                </a:solidFill>
              </a:uFill>
              <a:latin typeface="Arial"/>
            </a:endParaRPr>
          </a:p>
        </p:txBody>
      </p:sp>
      <p:sp>
        <p:nvSpPr>
          <p:cNvPr id="454" name="CustomShape 4"/>
          <p:cNvSpPr/>
          <p:nvPr/>
        </p:nvSpPr>
        <p:spPr>
          <a:xfrm>
            <a:off x="1584000" y="5184000"/>
            <a:ext cx="360" cy="343440"/>
          </a:xfrm>
          <a:prstGeom prst="rect">
            <a:avLst/>
          </a:prstGeom>
          <a:noFill/>
          <a:ln>
            <a:noFill/>
          </a:ln>
        </p:spPr>
        <p:style>
          <a:lnRef idx="0">
            <a:scrgbClr r="0" g="0" b="0"/>
          </a:lnRef>
          <a:fillRef idx="0">
            <a:scrgbClr r="0" g="0" b="0"/>
          </a:fillRef>
          <a:effectRef idx="0">
            <a:scrgbClr r="0" g="0" b="0"/>
          </a:effectRef>
          <a:fontRef idx="minor"/>
        </p:style>
      </p:sp>
      <p:pic>
        <p:nvPicPr>
          <p:cNvPr id="455" name="Picture 2"/>
          <p:cNvPicPr/>
          <p:nvPr/>
        </p:nvPicPr>
        <p:blipFill>
          <a:blip r:embed="rId2"/>
          <a:stretch/>
        </p:blipFill>
        <p:spPr>
          <a:xfrm>
            <a:off x="6300360" y="1008360"/>
            <a:ext cx="1359360" cy="1435320"/>
          </a:xfrm>
          <a:prstGeom prst="rect">
            <a:avLst/>
          </a:prstGeom>
          <a:ln>
            <a:noFill/>
          </a:ln>
        </p:spPr>
      </p:pic>
      <p:pic>
        <p:nvPicPr>
          <p:cNvPr id="456" name="Picture 3"/>
          <p:cNvPicPr/>
          <p:nvPr/>
        </p:nvPicPr>
        <p:blipFill>
          <a:blip r:embed="rId3"/>
          <a:stretch/>
        </p:blipFill>
        <p:spPr>
          <a:xfrm>
            <a:off x="2903400" y="1649160"/>
            <a:ext cx="606600" cy="730440"/>
          </a:xfrm>
          <a:prstGeom prst="rect">
            <a:avLst/>
          </a:prstGeom>
          <a:ln>
            <a:noFill/>
          </a:ln>
        </p:spPr>
      </p:pic>
      <p:pic>
        <p:nvPicPr>
          <p:cNvPr id="457" name="Picture 4"/>
          <p:cNvPicPr/>
          <p:nvPr/>
        </p:nvPicPr>
        <p:blipFill>
          <a:blip r:embed="rId4"/>
          <a:stretch/>
        </p:blipFill>
        <p:spPr>
          <a:xfrm>
            <a:off x="4032000" y="3479400"/>
            <a:ext cx="4748400" cy="2288520"/>
          </a:xfrm>
          <a:prstGeom prst="rect">
            <a:avLst/>
          </a:prstGeom>
          <a:ln>
            <a:noFill/>
          </a:ln>
        </p:spPr>
      </p:pic>
      <p:sp>
        <p:nvSpPr>
          <p:cNvPr id="458" name="CustomShape 5"/>
          <p:cNvSpPr/>
          <p:nvPr/>
        </p:nvSpPr>
        <p:spPr>
          <a:xfrm>
            <a:off x="1332000" y="6321600"/>
            <a:ext cx="6476760" cy="176040"/>
          </a:xfrm>
          <a:prstGeom prst="rect">
            <a:avLst/>
          </a:prstGeom>
          <a:noFill/>
          <a:ln>
            <a:noFill/>
          </a:ln>
        </p:spPr>
        <p:style>
          <a:lnRef idx="0">
            <a:scrgbClr r="0" g="0" b="0"/>
          </a:lnRef>
          <a:fillRef idx="0">
            <a:scrgbClr r="0" g="0" b="0"/>
          </a:fillRef>
          <a:effectRef idx="0">
            <a:scrgbClr r="0" g="0" b="0"/>
          </a:effectRef>
          <a:fontRef idx="minor"/>
        </p:style>
      </p:sp>
      <p:sp>
        <p:nvSpPr>
          <p:cNvPr id="459" name="CustomShape 6"/>
          <p:cNvSpPr/>
          <p:nvPr/>
        </p:nvSpPr>
        <p:spPr>
          <a:xfrm>
            <a:off x="1173600" y="6356520"/>
            <a:ext cx="49402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460" name="CustomShape 7"/>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DE685DD-E479-4C10-83B4-1A019E8370CE}" type="slidenum">
              <a:rPr lang="fr-FR" sz="900" b="0" strike="noStrike" spc="-1">
                <a:solidFill>
                  <a:srgbClr val="8B8B8B"/>
                </a:solidFill>
                <a:uFill>
                  <a:solidFill>
                    <a:srgbClr val="FFFFFF"/>
                  </a:solidFill>
                </a:uFill>
                <a:latin typeface="Calibri"/>
                <a:ea typeface="DejaVu Sans"/>
              </a:rPr>
              <a:t>32</a:t>
            </a:fld>
            <a:endParaRPr lang="fr-FR" sz="900" b="0" strike="noStrike" spc="-1">
              <a:solidFill>
                <a:srgbClr val="000000"/>
              </a:solidFill>
              <a:uFill>
                <a:solidFill>
                  <a:srgbClr val="FFFFFF"/>
                </a:solidFill>
              </a:uFill>
              <a:latin typeface="Arial"/>
            </a:endParaRPr>
          </a:p>
        </p:txBody>
      </p:sp>
      <p:sp>
        <p:nvSpPr>
          <p:cNvPr id="461" name="CustomShape 8"/>
          <p:cNvSpPr/>
          <p:nvPr/>
        </p:nvSpPr>
        <p:spPr>
          <a:xfrm>
            <a:off x="2983320" y="1329840"/>
            <a:ext cx="44280" cy="47880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462" name="CustomShape 9"/>
          <p:cNvSpPr/>
          <p:nvPr/>
        </p:nvSpPr>
        <p:spPr>
          <a:xfrm>
            <a:off x="5151960" y="1329840"/>
            <a:ext cx="1715760" cy="317880"/>
          </a:xfrm>
          <a:custGeom>
            <a:avLst/>
            <a:gdLst/>
            <a:ahLst/>
            <a:cxnLst/>
            <a:rect l="l" t="t" r="r" b="b"/>
            <a:pathLst>
              <a:path w="21600" h="21600">
                <a:moveTo>
                  <a:pt x="0" y="0"/>
                </a:moveTo>
                <a:lnTo>
                  <a:pt x="21600" y="21600"/>
                </a:lnTo>
              </a:path>
            </a:pathLst>
          </a:custGeom>
          <a:noFill/>
          <a:ln>
            <a:solidFill>
              <a:srgbClr val="FF0000"/>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3" name="Image 462"/>
          <p:cNvPicPr/>
          <p:nvPr/>
        </p:nvPicPr>
        <p:blipFill>
          <a:blip r:embed="rId2"/>
          <a:srcRect b="64948"/>
          <a:stretch/>
        </p:blipFill>
        <p:spPr>
          <a:xfrm>
            <a:off x="3626640" y="1003680"/>
            <a:ext cx="5085360" cy="2019960"/>
          </a:xfrm>
          <a:prstGeom prst="rect">
            <a:avLst/>
          </a:prstGeom>
          <a:ln>
            <a:noFill/>
          </a:ln>
        </p:spPr>
      </p:pic>
      <p:sp>
        <p:nvSpPr>
          <p:cNvPr id="464" name="CustomShape 1"/>
          <p:cNvSpPr/>
          <p:nvPr/>
        </p:nvSpPr>
        <p:spPr>
          <a:xfrm>
            <a:off x="602280" y="332640"/>
            <a:ext cx="8061480" cy="608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L’ONGLET « options » - paramètre « format »</a:t>
            </a:r>
            <a:endParaRPr lang="fr-FR" sz="2400" b="0" strike="noStrike" spc="-1">
              <a:solidFill>
                <a:srgbClr val="000000"/>
              </a:solidFill>
              <a:uFill>
                <a:solidFill>
                  <a:srgbClr val="FFFFFF"/>
                </a:solidFill>
              </a:uFill>
              <a:latin typeface="Arial"/>
            </a:endParaRPr>
          </a:p>
        </p:txBody>
      </p:sp>
      <p:sp>
        <p:nvSpPr>
          <p:cNvPr id="465" name="TextShape 2"/>
          <p:cNvSpPr txBox="1"/>
          <p:nvPr/>
        </p:nvSpPr>
        <p:spPr>
          <a:xfrm>
            <a:off x="576000" y="1296000"/>
            <a:ext cx="2736000" cy="4953600"/>
          </a:xfrm>
          <a:prstGeom prst="rect">
            <a:avLst/>
          </a:prstGeom>
          <a:noFill/>
          <a:ln>
            <a:noFill/>
          </a:ln>
        </p:spPr>
        <p:txBody>
          <a:bodyPr lIns="90000" tIns="45000" rIns="90000" bIns="45000"/>
          <a:lstStyle/>
          <a:p>
            <a:r>
              <a:rPr lang="fr-FR" sz="1800" b="0" strike="noStrike" spc="-1">
                <a:solidFill>
                  <a:srgbClr val="000000"/>
                </a:solidFill>
                <a:uFill>
                  <a:solidFill>
                    <a:srgbClr val="FFFFFF"/>
                  </a:solidFill>
                </a:uFill>
                <a:latin typeface="Arial"/>
              </a:rPr>
              <a:t>L’exportation distributive permet d’extraire les données (et de produire les rapports d’analyse) pour une série de dossiers de données de paye distincts du répertoire Données.</a:t>
            </a:r>
          </a:p>
          <a:p>
            <a:endParaRPr lang="fr-FR" sz="1800" b="0" strike="noStrike" spc="-1">
              <a:solidFill>
                <a:srgbClr val="000000"/>
              </a:solidFill>
              <a:uFill>
                <a:solidFill>
                  <a:srgbClr val="FFFFFF"/>
                </a:solidFill>
              </a:uFill>
              <a:latin typeface="Arial"/>
            </a:endParaRPr>
          </a:p>
          <a:p>
            <a:endParaRPr lang="fr-FR" sz="1800" b="0" strike="noStrike" spc="-1">
              <a:solidFill>
                <a:srgbClr val="000000"/>
              </a:solidFill>
              <a:uFill>
                <a:solidFill>
                  <a:srgbClr val="FFFFFF"/>
                </a:solidFill>
              </a:uFill>
              <a:latin typeface="Arial"/>
            </a:endParaRPr>
          </a:p>
          <a:p>
            <a:endParaRPr lang="fr-FR" sz="1800" b="0" strike="noStrike" spc="-1">
              <a:solidFill>
                <a:srgbClr val="000000"/>
              </a:solidFill>
              <a:uFill>
                <a:solidFill>
                  <a:srgbClr val="FFFFFF"/>
                </a:solidFill>
              </a:uFill>
              <a:latin typeface="Arial"/>
            </a:endParaRPr>
          </a:p>
          <a:p>
            <a:endParaRPr lang="fr-FR" sz="1800" b="0" strike="noStrike" spc="-1">
              <a:solidFill>
                <a:srgbClr val="000000"/>
              </a:solidFill>
              <a:uFill>
                <a:solidFill>
                  <a:srgbClr val="FFFFFF"/>
                </a:solidFill>
              </a:uFill>
              <a:latin typeface="Arial"/>
            </a:endParaRPr>
          </a:p>
          <a:p>
            <a:r>
              <a:rPr lang="fr-FR" sz="1800" b="0" strike="noStrike" spc="-1">
                <a:solidFill>
                  <a:srgbClr val="000000"/>
                </a:solidFill>
                <a:uFill>
                  <a:solidFill>
                    <a:srgbClr val="FFFFFF"/>
                  </a:solidFill>
                </a:uFill>
                <a:latin typeface="Arial"/>
              </a:rPr>
              <a:t>Les résultats du traitement sont séparément générés, pour chaque dossier en entrée, sur la clé USB dans des dossiers de même nom.</a:t>
            </a:r>
          </a:p>
        </p:txBody>
      </p:sp>
      <p:sp>
        <p:nvSpPr>
          <p:cNvPr id="466" name="Line 3"/>
          <p:cNvSpPr/>
          <p:nvPr/>
        </p:nvSpPr>
        <p:spPr>
          <a:xfrm>
            <a:off x="3240000" y="2160000"/>
            <a:ext cx="2592000" cy="360000"/>
          </a:xfrm>
          <a:prstGeom prst="line">
            <a:avLst/>
          </a:prstGeom>
          <a:ln w="36000">
            <a:solidFill>
              <a:srgbClr val="FF3333"/>
            </a:solidFill>
            <a:round/>
            <a:tailEnd type="triangle" w="med" len="med"/>
          </a:ln>
        </p:spPr>
        <p:style>
          <a:lnRef idx="0">
            <a:scrgbClr r="0" g="0" b="0"/>
          </a:lnRef>
          <a:fillRef idx="0">
            <a:scrgbClr r="0" g="0" b="0"/>
          </a:fillRef>
          <a:effectRef idx="0">
            <a:scrgbClr r="0" g="0" b="0"/>
          </a:effectRef>
          <a:fontRef idx="minor"/>
        </p:style>
      </p:sp>
      <p:pic>
        <p:nvPicPr>
          <p:cNvPr id="467" name="Image 466"/>
          <p:cNvPicPr/>
          <p:nvPr/>
        </p:nvPicPr>
        <p:blipFill>
          <a:blip r:embed="rId3"/>
          <a:stretch/>
        </p:blipFill>
        <p:spPr>
          <a:xfrm>
            <a:off x="3744000" y="3349440"/>
            <a:ext cx="2181600" cy="2842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8" name="Image 467"/>
          <p:cNvPicPr/>
          <p:nvPr/>
        </p:nvPicPr>
        <p:blipFill>
          <a:blip r:embed="rId2"/>
          <a:stretch/>
        </p:blipFill>
        <p:spPr>
          <a:xfrm>
            <a:off x="576000" y="1617480"/>
            <a:ext cx="4416480" cy="5006520"/>
          </a:xfrm>
          <a:prstGeom prst="rect">
            <a:avLst/>
          </a:prstGeom>
          <a:ln>
            <a:noFill/>
          </a:ln>
        </p:spPr>
      </p:pic>
      <p:sp>
        <p:nvSpPr>
          <p:cNvPr id="469" name="CustomShape 1"/>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470" name="CustomShape 2"/>
          <p:cNvSpPr/>
          <p:nvPr/>
        </p:nvSpPr>
        <p:spPr>
          <a:xfrm>
            <a:off x="454320" y="1110600"/>
            <a:ext cx="819612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ヒラギノ角ゴ Pro W3"/>
              </a:rPr>
              <a:t>Cliquer sur l’onglet « Options »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71" name="CustomShape 3"/>
          <p:cNvSpPr/>
          <p:nvPr/>
        </p:nvSpPr>
        <p:spPr>
          <a:xfrm>
            <a:off x="602280" y="332640"/>
            <a:ext cx="8359200" cy="608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200" b="0" strike="noStrike" cap="all" spc="-1">
                <a:solidFill>
                  <a:srgbClr val="308087"/>
                </a:solidFill>
                <a:uFill>
                  <a:solidFill>
                    <a:srgbClr val="FFFFFF"/>
                  </a:solidFill>
                </a:uFill>
                <a:latin typeface="Times New Roman"/>
                <a:ea typeface="DejaVu Sans"/>
              </a:rPr>
              <a:t>l’ONGLET « options » - « paramètres de traitement »</a:t>
            </a:r>
            <a:endParaRPr lang="fr-FR" sz="2200" b="0" strike="noStrike" spc="-1">
              <a:solidFill>
                <a:srgbClr val="000000"/>
              </a:solidFill>
              <a:uFill>
                <a:solidFill>
                  <a:srgbClr val="FFFFFF"/>
                </a:solidFill>
              </a:uFill>
              <a:latin typeface="Arial"/>
            </a:endParaRPr>
          </a:p>
        </p:txBody>
      </p:sp>
      <p:sp>
        <p:nvSpPr>
          <p:cNvPr id="472" name="CustomShape 4"/>
          <p:cNvSpPr/>
          <p:nvPr/>
        </p:nvSpPr>
        <p:spPr>
          <a:xfrm>
            <a:off x="1584000" y="5184000"/>
            <a:ext cx="360" cy="343440"/>
          </a:xfrm>
          <a:prstGeom prst="rect">
            <a:avLst/>
          </a:prstGeom>
          <a:noFill/>
          <a:ln>
            <a:noFill/>
          </a:ln>
        </p:spPr>
        <p:style>
          <a:lnRef idx="0">
            <a:scrgbClr r="0" g="0" b="0"/>
          </a:lnRef>
          <a:fillRef idx="0">
            <a:scrgbClr r="0" g="0" b="0"/>
          </a:fillRef>
          <a:effectRef idx="0">
            <a:scrgbClr r="0" g="0" b="0"/>
          </a:effectRef>
          <a:fontRef idx="minor"/>
        </p:style>
      </p:sp>
      <p:pic>
        <p:nvPicPr>
          <p:cNvPr id="473" name="Picture 3"/>
          <p:cNvPicPr/>
          <p:nvPr/>
        </p:nvPicPr>
        <p:blipFill>
          <a:blip r:embed="rId3"/>
          <a:stretch/>
        </p:blipFill>
        <p:spPr>
          <a:xfrm>
            <a:off x="4171320" y="1026000"/>
            <a:ext cx="554400" cy="577080"/>
          </a:xfrm>
          <a:prstGeom prst="rect">
            <a:avLst/>
          </a:prstGeom>
          <a:ln>
            <a:noFill/>
          </a:ln>
        </p:spPr>
      </p:pic>
      <p:pic>
        <p:nvPicPr>
          <p:cNvPr id="474" name="Picture 4"/>
          <p:cNvPicPr/>
          <p:nvPr/>
        </p:nvPicPr>
        <p:blipFill>
          <a:blip r:embed="rId4"/>
          <a:stretch/>
        </p:blipFill>
        <p:spPr>
          <a:xfrm>
            <a:off x="7355880" y="1026000"/>
            <a:ext cx="639360" cy="642960"/>
          </a:xfrm>
          <a:prstGeom prst="rect">
            <a:avLst/>
          </a:prstGeom>
          <a:ln>
            <a:noFill/>
          </a:ln>
        </p:spPr>
      </p:pic>
      <p:sp>
        <p:nvSpPr>
          <p:cNvPr id="475" name="CustomShape 5"/>
          <p:cNvSpPr/>
          <p:nvPr/>
        </p:nvSpPr>
        <p:spPr>
          <a:xfrm>
            <a:off x="1332000" y="6321600"/>
            <a:ext cx="6476760" cy="176040"/>
          </a:xfrm>
          <a:prstGeom prst="rect">
            <a:avLst/>
          </a:prstGeom>
          <a:noFill/>
          <a:ln>
            <a:noFill/>
          </a:ln>
        </p:spPr>
        <p:style>
          <a:lnRef idx="0">
            <a:scrgbClr r="0" g="0" b="0"/>
          </a:lnRef>
          <a:fillRef idx="0">
            <a:scrgbClr r="0" g="0" b="0"/>
          </a:fillRef>
          <a:effectRef idx="0">
            <a:scrgbClr r="0" g="0" b="0"/>
          </a:effectRef>
          <a:fontRef idx="minor"/>
        </p:style>
      </p:sp>
      <p:sp>
        <p:nvSpPr>
          <p:cNvPr id="476" name="CustomShape 6"/>
          <p:cNvSpPr/>
          <p:nvPr/>
        </p:nvSpPr>
        <p:spPr>
          <a:xfrm>
            <a:off x="1656000" y="6588000"/>
            <a:ext cx="5897880" cy="240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 </a:t>
            </a:r>
            <a:endParaRPr lang="fr-FR" sz="900" b="0" strike="noStrike" spc="-1">
              <a:solidFill>
                <a:srgbClr val="000000"/>
              </a:solidFill>
              <a:uFill>
                <a:solidFill>
                  <a:srgbClr val="FFFFFF"/>
                </a:solidFill>
              </a:uFill>
              <a:latin typeface="Arial"/>
            </a:endParaRPr>
          </a:p>
        </p:txBody>
      </p:sp>
      <p:sp>
        <p:nvSpPr>
          <p:cNvPr id="477" name="CustomShape 7"/>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2759213-6A1E-45F3-B30C-766ED8D3063B}" type="slidenum">
              <a:rPr lang="fr-FR" sz="900" b="0" strike="noStrike" spc="-1">
                <a:solidFill>
                  <a:srgbClr val="8B8B8B"/>
                </a:solidFill>
                <a:uFill>
                  <a:solidFill>
                    <a:srgbClr val="FFFFFF"/>
                  </a:solidFill>
                </a:uFill>
                <a:latin typeface="Calibri"/>
                <a:ea typeface="DejaVu Sans"/>
              </a:rPr>
              <a:t>34</a:t>
            </a:fld>
            <a:endParaRPr lang="fr-FR" sz="900" b="0" strike="noStrike" spc="-1">
              <a:solidFill>
                <a:srgbClr val="000000"/>
              </a:solidFill>
              <a:uFill>
                <a:solidFill>
                  <a:srgbClr val="FFFFFF"/>
                </a:solidFill>
              </a:uFill>
              <a:latin typeface="Arial"/>
            </a:endParaRPr>
          </a:p>
        </p:txBody>
      </p:sp>
      <p:sp>
        <p:nvSpPr>
          <p:cNvPr id="478" name="CustomShape 8"/>
          <p:cNvSpPr/>
          <p:nvPr/>
        </p:nvSpPr>
        <p:spPr>
          <a:xfrm>
            <a:off x="5054400" y="1095840"/>
            <a:ext cx="2120040" cy="363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fr-FR" sz="1800" b="0" strike="noStrike" spc="-1">
                <a:solidFill>
                  <a:srgbClr val="000000"/>
                </a:solidFill>
                <a:uFill>
                  <a:solidFill>
                    <a:srgbClr val="FFFFFF"/>
                  </a:solidFill>
                </a:uFill>
                <a:latin typeface="Arial"/>
                <a:ea typeface="ヒラギノ角ゴ Pro W3"/>
              </a:rPr>
              <a:t>puis « Traitement »</a:t>
            </a:r>
            <a:endParaRPr lang="fr-FR" sz="1800" b="0" strike="noStrike" spc="-1">
              <a:solidFill>
                <a:srgbClr val="000000"/>
              </a:solidFill>
              <a:uFill>
                <a:solidFill>
                  <a:srgbClr val="FFFFFF"/>
                </a:solidFill>
              </a:uFill>
              <a:latin typeface="Arial"/>
            </a:endParaRPr>
          </a:p>
        </p:txBody>
      </p:sp>
      <p:sp>
        <p:nvSpPr>
          <p:cNvPr id="479" name="CustomShape 9"/>
          <p:cNvSpPr/>
          <p:nvPr/>
        </p:nvSpPr>
        <p:spPr>
          <a:xfrm>
            <a:off x="5040720" y="2304720"/>
            <a:ext cx="3095280" cy="57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Arial"/>
                <a:ea typeface="DejaVu Sans"/>
              </a:rPr>
              <a:t>Gestion de la mémoire et du processeur</a:t>
            </a:r>
            <a:endParaRPr lang="fr-FR" sz="1600" b="0" strike="noStrike" spc="-1">
              <a:solidFill>
                <a:srgbClr val="000000"/>
              </a:solidFill>
              <a:uFill>
                <a:solidFill>
                  <a:srgbClr val="FFFFFF"/>
                </a:solidFill>
              </a:uFill>
              <a:latin typeface="Arial"/>
            </a:endParaRPr>
          </a:p>
        </p:txBody>
      </p:sp>
      <p:sp>
        <p:nvSpPr>
          <p:cNvPr id="480" name="CustomShape 10"/>
          <p:cNvSpPr/>
          <p:nvPr/>
        </p:nvSpPr>
        <p:spPr>
          <a:xfrm>
            <a:off x="5544720" y="3274920"/>
            <a:ext cx="3095280" cy="54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600" b="0" strike="noStrike" spc="-1">
                <a:solidFill>
                  <a:srgbClr val="000000"/>
                </a:solidFill>
                <a:uFill>
                  <a:solidFill>
                    <a:srgbClr val="FFFFFF"/>
                  </a:solidFill>
                </a:uFill>
                <a:latin typeface="Arial"/>
                <a:ea typeface="DejaVu Sans"/>
              </a:rPr>
              <a:t>Journal d’exécution (utilisation pour le débogage)</a:t>
            </a:r>
            <a:endParaRPr lang="fr-FR" sz="1600" b="0" strike="noStrike" spc="-1">
              <a:solidFill>
                <a:srgbClr val="000000"/>
              </a:solidFill>
              <a:uFill>
                <a:solidFill>
                  <a:srgbClr val="FFFFFF"/>
                </a:solidFill>
              </a:uFill>
              <a:latin typeface="Arial"/>
            </a:endParaRPr>
          </a:p>
        </p:txBody>
      </p:sp>
      <p:sp>
        <p:nvSpPr>
          <p:cNvPr id="481" name="Line 11"/>
          <p:cNvSpPr/>
          <p:nvPr/>
        </p:nvSpPr>
        <p:spPr>
          <a:xfrm flipH="1">
            <a:off x="4320000" y="2591640"/>
            <a:ext cx="648000" cy="360"/>
          </a:xfrm>
          <a:prstGeom prst="line">
            <a:avLst/>
          </a:prstGeom>
          <a:ln>
            <a:tailEnd type="triangle" w="med" len="med"/>
          </a:ln>
        </p:spPr>
        <p:style>
          <a:lnRef idx="0">
            <a:scrgbClr r="0" g="0" b="0"/>
          </a:lnRef>
          <a:fillRef idx="0">
            <a:scrgbClr r="0" g="0" b="0"/>
          </a:fillRef>
          <a:effectRef idx="0">
            <a:scrgbClr r="0" g="0" b="0"/>
          </a:effectRef>
          <a:fontRef idx="minor"/>
        </p:style>
      </p:sp>
      <p:sp>
        <p:nvSpPr>
          <p:cNvPr id="482" name="Line 12"/>
          <p:cNvSpPr/>
          <p:nvPr/>
        </p:nvSpPr>
        <p:spPr>
          <a:xfrm flipH="1">
            <a:off x="4752000" y="3527640"/>
            <a:ext cx="792000" cy="360"/>
          </a:xfrm>
          <a:prstGeom prst="line">
            <a:avLst/>
          </a:prstGeom>
          <a:ln>
            <a:tailEnd type="triangle" w="med" len="med"/>
          </a:ln>
        </p:spPr>
        <p:style>
          <a:lnRef idx="0">
            <a:scrgbClr r="0" g="0" b="0"/>
          </a:lnRef>
          <a:fillRef idx="0">
            <a:scrgbClr r="0" g="0" b="0"/>
          </a:fillRef>
          <a:effectRef idx="0">
            <a:scrgbClr r="0" g="0" b="0"/>
          </a:effectRef>
          <a:fontRef idx="minor"/>
        </p:style>
      </p:sp>
      <p:sp>
        <p:nvSpPr>
          <p:cNvPr id="483" name="TextShape 13"/>
          <p:cNvSpPr txBox="1"/>
          <p:nvPr/>
        </p:nvSpPr>
        <p:spPr>
          <a:xfrm>
            <a:off x="5472000" y="3960000"/>
            <a:ext cx="3096000" cy="1888560"/>
          </a:xfrm>
          <a:prstGeom prst="rect">
            <a:avLst/>
          </a:prstGeom>
          <a:noFill/>
          <a:ln>
            <a:noFill/>
          </a:ln>
        </p:spPr>
        <p:txBody>
          <a:bodyPr lIns="90000" tIns="45000" rIns="90000" bIns="45000"/>
          <a:lstStyle/>
          <a:p>
            <a:r>
              <a:rPr lang="fr-FR" sz="1400" b="0" strike="noStrike" spc="-1">
                <a:solidFill>
                  <a:srgbClr val="000000"/>
                </a:solidFill>
                <a:uFill>
                  <a:solidFill>
                    <a:srgbClr val="FFFFFF"/>
                  </a:solidFill>
                </a:uFill>
                <a:latin typeface="Arial"/>
              </a:rPr>
              <a:t>Cocher pour lancer la création des rapports d’analyse automatiquement après l’extraction des données. Case cochée par défaut en mode d’exportation distributive. </a:t>
            </a:r>
          </a:p>
          <a:p>
            <a:endParaRPr lang="fr-FR" sz="1400" b="0" strike="noStrike" spc="-1">
              <a:solidFill>
                <a:srgbClr val="000000"/>
              </a:solidFill>
              <a:uFill>
                <a:solidFill>
                  <a:srgbClr val="FFFFFF"/>
                </a:solidFill>
              </a:uFill>
              <a:latin typeface="Arial"/>
            </a:endParaRPr>
          </a:p>
          <a:p>
            <a:r>
              <a:rPr lang="fr-FR" sz="1400" b="0" strike="noStrike" spc="-1">
                <a:solidFill>
                  <a:srgbClr val="000000"/>
                </a:solidFill>
                <a:uFill>
                  <a:solidFill>
                    <a:srgbClr val="FFFFFF"/>
                  </a:solidFill>
                </a:uFill>
                <a:latin typeface="Arial"/>
              </a:rPr>
              <a:t>Le type de rapport produit peut être sélectionné (soit WORD et ODT, soit PDF, soit les trois formats).</a:t>
            </a:r>
          </a:p>
        </p:txBody>
      </p:sp>
      <p:sp>
        <p:nvSpPr>
          <p:cNvPr id="484" name="Line 14"/>
          <p:cNvSpPr/>
          <p:nvPr/>
        </p:nvSpPr>
        <p:spPr>
          <a:xfrm flipH="1">
            <a:off x="4752360" y="3528000"/>
            <a:ext cx="792000" cy="360"/>
          </a:xfrm>
          <a:prstGeom prst="line">
            <a:avLst/>
          </a:prstGeom>
          <a:ln>
            <a:tailEnd type="triangle" w="med" len="med"/>
          </a:ln>
        </p:spPr>
        <p:style>
          <a:lnRef idx="0">
            <a:scrgbClr r="0" g="0" b="0"/>
          </a:lnRef>
          <a:fillRef idx="0">
            <a:scrgbClr r="0" g="0" b="0"/>
          </a:fillRef>
          <a:effectRef idx="0">
            <a:scrgbClr r="0" g="0" b="0"/>
          </a:effectRef>
          <a:fontRef idx="minor"/>
        </p:style>
      </p:sp>
      <p:sp>
        <p:nvSpPr>
          <p:cNvPr id="485" name="Line 15"/>
          <p:cNvSpPr/>
          <p:nvPr/>
        </p:nvSpPr>
        <p:spPr>
          <a:xfrm flipH="1">
            <a:off x="4752360" y="3528000"/>
            <a:ext cx="792000" cy="360"/>
          </a:xfrm>
          <a:prstGeom prst="line">
            <a:avLst/>
          </a:prstGeom>
          <a:ln>
            <a:tailEnd type="triangle" w="med" len="med"/>
          </a:ln>
        </p:spPr>
        <p:style>
          <a:lnRef idx="0">
            <a:scrgbClr r="0" g="0" b="0"/>
          </a:lnRef>
          <a:fillRef idx="0">
            <a:scrgbClr r="0" g="0" b="0"/>
          </a:fillRef>
          <a:effectRef idx="0">
            <a:scrgbClr r="0" g="0" b="0"/>
          </a:effectRef>
          <a:fontRef idx="minor"/>
        </p:style>
      </p:sp>
      <p:sp>
        <p:nvSpPr>
          <p:cNvPr id="486" name="Line 16"/>
          <p:cNvSpPr/>
          <p:nvPr/>
        </p:nvSpPr>
        <p:spPr>
          <a:xfrm flipH="1">
            <a:off x="3312000" y="4104000"/>
            <a:ext cx="2088000" cy="0"/>
          </a:xfrm>
          <a:prstGeom prst="line">
            <a:avLst/>
          </a:prstGeom>
          <a:ln>
            <a:tailEnd type="triangle" w="med" len="med"/>
          </a:ln>
        </p:spPr>
        <p:style>
          <a:lnRef idx="0">
            <a:scrgbClr r="0" g="0" b="0"/>
          </a:lnRef>
          <a:fillRef idx="0">
            <a:scrgbClr r="0" g="0" b="0"/>
          </a:fillRef>
          <a:effectRef idx="0">
            <a:scrgbClr r="0" g="0" b="0"/>
          </a:effectRef>
          <a:fontRef idx="minor"/>
        </p:style>
      </p:sp>
      <p:cxnSp>
        <p:nvCxnSpPr>
          <p:cNvPr id="5" name="Connecteur droit avec flèche 4"/>
          <p:cNvCxnSpPr/>
          <p:nvPr/>
        </p:nvCxnSpPr>
        <p:spPr>
          <a:xfrm flipH="1" flipV="1">
            <a:off x="4110606" y="2449585"/>
            <a:ext cx="930114" cy="8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p:cNvCxnSpPr>
            <a:stCxn id="485" idx="0"/>
            <a:endCxn id="485" idx="1"/>
          </p:cNvCxnSpPr>
          <p:nvPr/>
        </p:nvCxnSpPr>
        <p:spPr>
          <a:xfrm flipH="1">
            <a:off x="4752360" y="3528000"/>
            <a:ext cx="792000" cy="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flipH="1">
            <a:off x="4110606" y="4104000"/>
            <a:ext cx="13613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7" name="Image 486"/>
          <p:cNvPicPr/>
          <p:nvPr/>
        </p:nvPicPr>
        <p:blipFill>
          <a:blip r:embed="rId2"/>
          <a:srcRect r="56690"/>
          <a:stretch/>
        </p:blipFill>
        <p:spPr>
          <a:xfrm>
            <a:off x="2376000" y="2592000"/>
            <a:ext cx="3959640" cy="2974320"/>
          </a:xfrm>
          <a:prstGeom prst="rect">
            <a:avLst/>
          </a:prstGeom>
          <a:ln>
            <a:noFill/>
          </a:ln>
        </p:spPr>
      </p:pic>
      <p:sp>
        <p:nvSpPr>
          <p:cNvPr id="488" name="CustomShape 1"/>
          <p:cNvSpPr/>
          <p:nvPr/>
        </p:nvSpPr>
        <p:spPr>
          <a:xfrm>
            <a:off x="602280" y="285226"/>
            <a:ext cx="8359200" cy="656174"/>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200" b="0" strike="noStrike" cap="all" spc="-1">
                <a:solidFill>
                  <a:srgbClr val="308087"/>
                </a:solidFill>
                <a:uFill>
                  <a:solidFill>
                    <a:srgbClr val="FFFFFF"/>
                  </a:solidFill>
                </a:uFill>
                <a:latin typeface="Times New Roman"/>
                <a:ea typeface="DejaVu Sans"/>
              </a:rPr>
              <a:t>Le log de génération des rapports </a:t>
            </a:r>
            <a:endParaRPr lang="fr-FR" sz="2200" b="0" strike="noStrike" spc="-1">
              <a:solidFill>
                <a:srgbClr val="000000"/>
              </a:solidFill>
              <a:uFill>
                <a:solidFill>
                  <a:srgbClr val="FFFFFF"/>
                </a:solidFill>
              </a:uFill>
              <a:latin typeface="Arial"/>
            </a:endParaRPr>
          </a:p>
          <a:p>
            <a:pPr algn="ctr">
              <a:lnSpc>
                <a:spcPct val="100000"/>
              </a:lnSpc>
            </a:pPr>
            <a:r>
              <a:rPr lang="fr-FR" sz="2200" b="0" strike="noStrike" cap="all" spc="-1">
                <a:solidFill>
                  <a:srgbClr val="308087"/>
                </a:solidFill>
                <a:uFill>
                  <a:solidFill>
                    <a:srgbClr val="FFFFFF"/>
                  </a:solidFill>
                </a:uFill>
                <a:latin typeface="Times New Roman"/>
                <a:ea typeface="DejaVu Sans"/>
              </a:rPr>
              <a:t>en mode distributif</a:t>
            </a:r>
            <a:endParaRPr lang="fr-FR" sz="2200" b="0" strike="noStrike" spc="-1">
              <a:solidFill>
                <a:srgbClr val="000000"/>
              </a:solidFill>
              <a:uFill>
                <a:solidFill>
                  <a:srgbClr val="FFFFFF"/>
                </a:solidFill>
              </a:uFill>
              <a:latin typeface="Arial"/>
            </a:endParaRPr>
          </a:p>
        </p:txBody>
      </p:sp>
      <p:sp>
        <p:nvSpPr>
          <p:cNvPr id="489" name="TextShape 2"/>
          <p:cNvSpPr txBox="1"/>
          <p:nvPr/>
        </p:nvSpPr>
        <p:spPr>
          <a:xfrm>
            <a:off x="720000" y="1440000"/>
            <a:ext cx="7344000" cy="858240"/>
          </a:xfrm>
          <a:prstGeom prst="rect">
            <a:avLst/>
          </a:prstGeom>
          <a:noFill/>
          <a:ln>
            <a:noFill/>
          </a:ln>
        </p:spPr>
        <p:txBody>
          <a:bodyPr lIns="90000" tIns="45000" rIns="90000" bIns="45000"/>
          <a:lstStyle/>
          <a:p>
            <a:r>
              <a:rPr lang="fr-FR" sz="1800" b="0" strike="noStrike" spc="-1" dirty="0">
                <a:solidFill>
                  <a:srgbClr val="000000"/>
                </a:solidFill>
                <a:uFill>
                  <a:solidFill>
                    <a:srgbClr val="FFFFFF"/>
                  </a:solidFill>
                </a:uFill>
                <a:latin typeface="Arial"/>
              </a:rPr>
              <a:t>Lorsque les rapports sont automatiquement lancés en mode distributif après l’extraction des données, le log de la génération des rapports est déroulé dans l’onglé Console de l’interface graphique </a:t>
            </a:r>
            <a:r>
              <a:rPr lang="fr-FR" sz="1800" b="0" strike="noStrike" spc="-1" dirty="0" smtClean="0">
                <a:solidFill>
                  <a:srgbClr val="000000"/>
                </a:solidFill>
                <a:uFill>
                  <a:solidFill>
                    <a:srgbClr val="FFFFFF"/>
                  </a:solidFill>
                </a:uFill>
                <a:latin typeface="Arial"/>
              </a:rPr>
              <a:t>principale</a:t>
            </a:r>
            <a:endParaRPr lang="fr-FR"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ustomShape 1"/>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491" name="CustomShape 2"/>
          <p:cNvSpPr/>
          <p:nvPr/>
        </p:nvSpPr>
        <p:spPr>
          <a:xfrm>
            <a:off x="291240" y="1577520"/>
            <a:ext cx="8489160" cy="503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1" strike="noStrike" spc="-1">
                <a:solidFill>
                  <a:srgbClr val="000000"/>
                </a:solidFill>
                <a:uFill>
                  <a:solidFill>
                    <a:srgbClr val="FFFFFF"/>
                  </a:solidFill>
                </a:uFill>
                <a:latin typeface="Arial"/>
                <a:ea typeface="DejaVu Sans"/>
              </a:rPr>
              <a:t>Les fils d’exécution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DejaVu Sans"/>
              </a:rPr>
              <a:t>Le nombre de fils d’exécution correspond au nombre de processus qui vont réaliser en même temps l’extraction des données :</a:t>
            </a:r>
            <a:endParaRPr lang="fr-FR" sz="1800" b="0" strike="noStrike" spc="-1">
              <a:solidFill>
                <a:srgbClr val="000000"/>
              </a:solidFill>
              <a:uFill>
                <a:solidFill>
                  <a:srgbClr val="FFFFFF"/>
                </a:solidFill>
              </a:uFill>
              <a:latin typeface="Arial"/>
            </a:endParaRPr>
          </a:p>
          <a:p>
            <a:pPr marL="457200" algn="just">
              <a:lnSpc>
                <a:spcPct val="100000"/>
              </a:lnSpc>
            </a:pPr>
            <a:r>
              <a:rPr lang="fr-FR" sz="1800" b="0" strike="noStrike" spc="-1">
                <a:solidFill>
                  <a:srgbClr val="000000"/>
                </a:solidFill>
                <a:uFill>
                  <a:solidFill>
                    <a:srgbClr val="FFFFFF"/>
                  </a:solidFill>
                </a:uFill>
                <a:latin typeface="Arial"/>
                <a:ea typeface="DejaVu Sans"/>
              </a:rPr>
              <a:t>-  Si le nombre de fils d’exécution indiqué est de 1, il n’y aura qu’un seul processus qui procèdera aux contrôles nécessaires ;</a:t>
            </a:r>
            <a:endParaRPr lang="fr-FR" sz="1800" b="0" strike="noStrike" spc="-1">
              <a:solidFill>
                <a:srgbClr val="000000"/>
              </a:solidFill>
              <a:uFill>
                <a:solidFill>
                  <a:srgbClr val="FFFFFF"/>
                </a:solidFill>
              </a:uFill>
              <a:latin typeface="Arial"/>
            </a:endParaRPr>
          </a:p>
          <a:p>
            <a:pPr marL="743040" lvl="1" indent="-284400" algn="just">
              <a:lnSpc>
                <a:spcPct val="100000"/>
              </a:lnSpc>
              <a:buClr>
                <a:srgbClr val="000000"/>
              </a:buClr>
              <a:buFont typeface="StarSymbol"/>
              <a:buChar char="-"/>
            </a:pPr>
            <a:r>
              <a:rPr lang="fr-FR" sz="1800" b="0" strike="noStrike" spc="-1">
                <a:solidFill>
                  <a:srgbClr val="000000"/>
                </a:solidFill>
                <a:uFill>
                  <a:solidFill>
                    <a:srgbClr val="FFFFFF"/>
                  </a:solidFill>
                </a:uFill>
                <a:latin typeface="Arial"/>
                <a:ea typeface="DejaVu Sans"/>
              </a:rPr>
              <a:t>Si le nombre de fils est de 6, il y aura 6 processus en marche en même temps pour réaliser les contrôles, ce qui sera </a:t>
            </a:r>
            <a:r>
              <a:rPr lang="fr-FR" sz="1800" b="1" strike="noStrike" spc="-1">
                <a:solidFill>
                  <a:srgbClr val="000000"/>
                </a:solidFill>
                <a:uFill>
                  <a:solidFill>
                    <a:srgbClr val="FFFFFF"/>
                  </a:solidFill>
                </a:uFill>
                <a:latin typeface="Arial"/>
                <a:ea typeface="DejaVu Sans"/>
              </a:rPr>
              <a:t>plus rapide.</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000000"/>
                </a:solidFill>
                <a:uFill>
                  <a:solidFill>
                    <a:srgbClr val="FFFFFF"/>
                  </a:solidFill>
                </a:uFill>
                <a:latin typeface="Arial"/>
                <a:ea typeface="DejaVu Sans"/>
              </a:rPr>
              <a:t>Conséquences</a:t>
            </a:r>
            <a:r>
              <a:rPr lang="fr-FR" sz="18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a:p>
            <a:pPr marL="743040" lvl="1" indent="-284400" algn="just">
              <a:lnSpc>
                <a:spcPct val="100000"/>
              </a:lnSpc>
              <a:buClr>
                <a:srgbClr val="000000"/>
              </a:buClr>
              <a:buFont typeface="StarSymbol"/>
              <a:buChar char="-"/>
            </a:pPr>
            <a:r>
              <a:rPr lang="fr-FR" sz="1800" b="0" strike="noStrike" spc="-1">
                <a:solidFill>
                  <a:srgbClr val="000000"/>
                </a:solidFill>
                <a:uFill>
                  <a:solidFill>
                    <a:srgbClr val="FFFFFF"/>
                  </a:solidFill>
                </a:uFill>
                <a:latin typeface="Arial"/>
                <a:ea typeface="DejaVu Sans"/>
              </a:rPr>
              <a:t>En cas de problème de fiabilité lors de la lecture des données paye par Altaïr, faire tourner les données en sélectionnant cette option pour un unique fil d’exécution (sélectionner 1).</a:t>
            </a:r>
            <a:endParaRPr lang="fr-FR" sz="1800" b="0" strike="noStrike" spc="-1">
              <a:solidFill>
                <a:srgbClr val="000000"/>
              </a:solidFill>
              <a:uFill>
                <a:solidFill>
                  <a:srgbClr val="FFFFFF"/>
                </a:solidFill>
              </a:uFill>
              <a:latin typeface="Arial"/>
            </a:endParaRPr>
          </a:p>
          <a:p>
            <a:pPr marL="457200" algn="just">
              <a:lnSpc>
                <a:spcPct val="100000"/>
              </a:lnSpc>
            </a:pPr>
            <a:endParaRPr lang="fr-FR" sz="1800" b="0" strike="noStrike" spc="-1">
              <a:solidFill>
                <a:srgbClr val="000000"/>
              </a:solidFill>
              <a:uFill>
                <a:solidFill>
                  <a:srgbClr val="FFFFFF"/>
                </a:solidFill>
              </a:uFill>
              <a:latin typeface="Arial"/>
            </a:endParaRPr>
          </a:p>
          <a:p>
            <a:pPr marL="743040" lvl="1" indent="-284400" algn="just">
              <a:lnSpc>
                <a:spcPct val="100000"/>
              </a:lnSpc>
              <a:buClr>
                <a:srgbClr val="000000"/>
              </a:buClr>
              <a:buFont typeface="StarSymbol"/>
              <a:buChar char="-"/>
            </a:pPr>
            <a:r>
              <a:rPr lang="fr-FR" sz="1800" b="0" strike="noStrike" spc="-1">
                <a:solidFill>
                  <a:srgbClr val="000000"/>
                </a:solidFill>
                <a:uFill>
                  <a:solidFill>
                    <a:srgbClr val="FFFFFF"/>
                  </a:solidFill>
                </a:uFill>
                <a:latin typeface="Arial"/>
                <a:ea typeface="DejaVu Sans"/>
              </a:rPr>
              <a:t>Si l’interface n’est pas réactive lors d’un contrôle important, baisser le nombre de fils d’exécution ainsi que l’utilisation de la mémoire en mode </a:t>
            </a:r>
            <a:r>
              <a:rPr lang="fr-FR" sz="1800" b="1" strike="noStrike" spc="-1">
                <a:solidFill>
                  <a:srgbClr val="000000"/>
                </a:solidFill>
                <a:uFill>
                  <a:solidFill>
                    <a:srgbClr val="FFFFFF"/>
                  </a:solidFill>
                </a:uFill>
                <a:latin typeface="Arial"/>
                <a:ea typeface="DejaVu Sans"/>
              </a:rPr>
              <a:t>modéré </a:t>
            </a:r>
            <a:r>
              <a:rPr lang="fr-FR" sz="1800" b="0" strike="noStrike" spc="-1">
                <a:solidFill>
                  <a:srgbClr val="000000"/>
                </a:solidFill>
                <a:uFill>
                  <a:solidFill>
                    <a:srgbClr val="FFFFFF"/>
                  </a:solidFill>
                </a:uFill>
                <a:latin typeface="Arial"/>
                <a:ea typeface="DejaVu Sans"/>
              </a:rPr>
              <a:t>ou </a:t>
            </a:r>
            <a:r>
              <a:rPr lang="fr-FR" sz="1800" b="1" strike="noStrike" spc="-1">
                <a:solidFill>
                  <a:srgbClr val="000000"/>
                </a:solidFill>
                <a:uFill>
                  <a:solidFill>
                    <a:srgbClr val="FFFFFF"/>
                  </a:solidFill>
                </a:uFill>
                <a:latin typeface="Arial"/>
                <a:ea typeface="DejaVu Sans"/>
              </a:rPr>
              <a:t>économe</a:t>
            </a:r>
            <a:r>
              <a:rPr lang="fr-FR" sz="1800" b="0" strike="noStrike" spc="-1">
                <a:solidFill>
                  <a:srgbClr val="000000"/>
                </a:solidFill>
                <a:uFill>
                  <a:solidFill>
                    <a:srgbClr val="FFFFFF"/>
                  </a:solidFill>
                </a:uFill>
                <a:latin typeface="Arial"/>
                <a:ea typeface="DejaVu Sans"/>
              </a:rPr>
              <a:t>.</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492" name="CustomShape 3"/>
          <p:cNvSpPr/>
          <p:nvPr/>
        </p:nvSpPr>
        <p:spPr>
          <a:xfrm>
            <a:off x="602280" y="332640"/>
            <a:ext cx="8359200" cy="608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200" b="0" strike="noStrike" cap="all" spc="-1">
                <a:solidFill>
                  <a:srgbClr val="308087"/>
                </a:solidFill>
                <a:uFill>
                  <a:solidFill>
                    <a:srgbClr val="FFFFFF"/>
                  </a:solidFill>
                </a:uFill>
                <a:latin typeface="Times New Roman"/>
                <a:ea typeface="DejaVu Sans"/>
              </a:rPr>
              <a:t>l’ONGLET « options » - « paramètres de traitement »</a:t>
            </a:r>
            <a:endParaRPr lang="fr-FR" sz="2200" b="0" strike="noStrike" spc="-1">
              <a:solidFill>
                <a:srgbClr val="000000"/>
              </a:solidFill>
              <a:uFill>
                <a:solidFill>
                  <a:srgbClr val="FFFFFF"/>
                </a:solidFill>
              </a:uFill>
              <a:latin typeface="Arial"/>
            </a:endParaRPr>
          </a:p>
        </p:txBody>
      </p:sp>
      <p:sp>
        <p:nvSpPr>
          <p:cNvPr id="493" name="CustomShape 4"/>
          <p:cNvSpPr/>
          <p:nvPr/>
        </p:nvSpPr>
        <p:spPr>
          <a:xfrm>
            <a:off x="1584000" y="5184000"/>
            <a:ext cx="360" cy="343440"/>
          </a:xfrm>
          <a:prstGeom prst="rect">
            <a:avLst/>
          </a:prstGeom>
          <a:noFill/>
          <a:ln>
            <a:noFill/>
          </a:ln>
        </p:spPr>
        <p:style>
          <a:lnRef idx="0">
            <a:scrgbClr r="0" g="0" b="0"/>
          </a:lnRef>
          <a:fillRef idx="0">
            <a:scrgbClr r="0" g="0" b="0"/>
          </a:fillRef>
          <a:effectRef idx="0">
            <a:scrgbClr r="0" g="0" b="0"/>
          </a:effectRef>
          <a:fontRef idx="minor"/>
        </p:style>
      </p:sp>
      <p:pic>
        <p:nvPicPr>
          <p:cNvPr id="494" name="Picture 3"/>
          <p:cNvPicPr/>
          <p:nvPr/>
        </p:nvPicPr>
        <p:blipFill>
          <a:blip r:embed="rId2"/>
          <a:stretch/>
        </p:blipFill>
        <p:spPr>
          <a:xfrm>
            <a:off x="5182200" y="967680"/>
            <a:ext cx="606600" cy="730440"/>
          </a:xfrm>
          <a:prstGeom prst="rect">
            <a:avLst/>
          </a:prstGeom>
          <a:ln>
            <a:noFill/>
          </a:ln>
        </p:spPr>
      </p:pic>
      <p:pic>
        <p:nvPicPr>
          <p:cNvPr id="495" name="Picture 4"/>
          <p:cNvPicPr/>
          <p:nvPr/>
        </p:nvPicPr>
        <p:blipFill>
          <a:blip r:embed="rId3"/>
          <a:stretch/>
        </p:blipFill>
        <p:spPr>
          <a:xfrm>
            <a:off x="5911200" y="960120"/>
            <a:ext cx="759240" cy="806760"/>
          </a:xfrm>
          <a:prstGeom prst="rect">
            <a:avLst/>
          </a:prstGeom>
          <a:ln>
            <a:noFill/>
          </a:ln>
        </p:spPr>
      </p:pic>
      <p:pic>
        <p:nvPicPr>
          <p:cNvPr id="496" name="Image 2"/>
          <p:cNvPicPr/>
          <p:nvPr/>
        </p:nvPicPr>
        <p:blipFill>
          <a:blip r:embed="rId4"/>
          <a:srcRect l="24419" t="-3371" r="16466"/>
          <a:stretch/>
        </p:blipFill>
        <p:spPr>
          <a:xfrm>
            <a:off x="5112720" y="4839480"/>
            <a:ext cx="2689920" cy="343080"/>
          </a:xfrm>
          <a:prstGeom prst="rect">
            <a:avLst/>
          </a:prstGeom>
          <a:ln>
            <a:noFill/>
          </a:ln>
        </p:spPr>
      </p:pic>
      <p:sp>
        <p:nvSpPr>
          <p:cNvPr id="497" name="CustomShape 5"/>
          <p:cNvSpPr/>
          <p:nvPr/>
        </p:nvSpPr>
        <p:spPr>
          <a:xfrm>
            <a:off x="1166040" y="6356520"/>
            <a:ext cx="494820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498" name="CustomShape 6"/>
          <p:cNvSpPr/>
          <p:nvPr/>
        </p:nvSpPr>
        <p:spPr>
          <a:xfrm>
            <a:off x="6481080" y="633240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C7A19E80-1024-4A4C-8DEA-D1270B1F021D}" type="slidenum">
              <a:rPr lang="fr-FR" sz="900" b="0" strike="noStrike" spc="-1">
                <a:solidFill>
                  <a:srgbClr val="8B8B8B"/>
                </a:solidFill>
                <a:uFill>
                  <a:solidFill>
                    <a:srgbClr val="FFFFFF"/>
                  </a:solidFill>
                </a:uFill>
                <a:latin typeface="Calibri"/>
                <a:ea typeface="DejaVu Sans"/>
              </a:rPr>
              <a:t>36</a:t>
            </a:fld>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500" name="CustomShape 2"/>
          <p:cNvSpPr/>
          <p:nvPr/>
        </p:nvSpPr>
        <p:spPr>
          <a:xfrm>
            <a:off x="360000" y="1173600"/>
            <a:ext cx="3993480" cy="12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ヒラギノ角ゴ Pro W3"/>
              </a:rPr>
              <a:t>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501" name="CustomShape 3"/>
          <p:cNvSpPr/>
          <p:nvPr/>
        </p:nvSpPr>
        <p:spPr>
          <a:xfrm>
            <a:off x="300960" y="185400"/>
            <a:ext cx="8538840" cy="3898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l’ONGLET « options » - « CODES »</a:t>
            </a:r>
            <a:endParaRPr lang="fr-FR" sz="2400" b="0" strike="noStrike" spc="-1">
              <a:solidFill>
                <a:srgbClr val="000000"/>
              </a:solidFill>
              <a:uFill>
                <a:solidFill>
                  <a:srgbClr val="FFFFFF"/>
                </a:solidFill>
              </a:uFill>
              <a:latin typeface="Arial"/>
            </a:endParaRPr>
          </a:p>
        </p:txBody>
      </p:sp>
      <p:sp>
        <p:nvSpPr>
          <p:cNvPr id="502" name="CustomShape 4"/>
          <p:cNvSpPr/>
          <p:nvPr/>
        </p:nvSpPr>
        <p:spPr>
          <a:xfrm>
            <a:off x="1584000" y="5184000"/>
            <a:ext cx="360" cy="343440"/>
          </a:xfrm>
          <a:prstGeom prst="rect">
            <a:avLst/>
          </a:prstGeom>
          <a:noFill/>
          <a:ln>
            <a:noFill/>
          </a:ln>
        </p:spPr>
        <p:style>
          <a:lnRef idx="0">
            <a:scrgbClr r="0" g="0" b="0"/>
          </a:lnRef>
          <a:fillRef idx="0">
            <a:scrgbClr r="0" g="0" b="0"/>
          </a:fillRef>
          <a:effectRef idx="0">
            <a:scrgbClr r="0" g="0" b="0"/>
          </a:effectRef>
          <a:fontRef idx="minor"/>
        </p:style>
      </p:sp>
      <p:pic>
        <p:nvPicPr>
          <p:cNvPr id="503" name="Picture 3"/>
          <p:cNvPicPr/>
          <p:nvPr/>
        </p:nvPicPr>
        <p:blipFill>
          <a:blip r:embed="rId2"/>
          <a:stretch/>
        </p:blipFill>
        <p:spPr>
          <a:xfrm>
            <a:off x="2356740" y="747360"/>
            <a:ext cx="471960" cy="510840"/>
          </a:xfrm>
          <a:prstGeom prst="rect">
            <a:avLst/>
          </a:prstGeom>
          <a:ln>
            <a:noFill/>
          </a:ln>
        </p:spPr>
      </p:pic>
      <p:sp>
        <p:nvSpPr>
          <p:cNvPr id="504" name="CustomShape 5"/>
          <p:cNvSpPr/>
          <p:nvPr/>
        </p:nvSpPr>
        <p:spPr>
          <a:xfrm>
            <a:off x="1332000" y="6321600"/>
            <a:ext cx="6476760" cy="176040"/>
          </a:xfrm>
          <a:prstGeom prst="rect">
            <a:avLst/>
          </a:prstGeom>
          <a:noFill/>
          <a:ln>
            <a:noFill/>
          </a:ln>
        </p:spPr>
        <p:style>
          <a:lnRef idx="0">
            <a:scrgbClr r="0" g="0" b="0"/>
          </a:lnRef>
          <a:fillRef idx="0">
            <a:scrgbClr r="0" g="0" b="0"/>
          </a:fillRef>
          <a:effectRef idx="0">
            <a:scrgbClr r="0" g="0" b="0"/>
          </a:effectRef>
          <a:fontRef idx="minor"/>
        </p:style>
      </p:sp>
      <p:sp>
        <p:nvSpPr>
          <p:cNvPr id="505" name="CustomShape 6"/>
          <p:cNvSpPr/>
          <p:nvPr/>
        </p:nvSpPr>
        <p:spPr>
          <a:xfrm>
            <a:off x="1676520" y="6356520"/>
            <a:ext cx="535572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506" name="CustomShape 7"/>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70D33F3-3174-4945-A838-B80F30AF31BE}" type="slidenum">
              <a:rPr lang="fr-FR" sz="900" b="0" strike="noStrike" spc="-1">
                <a:solidFill>
                  <a:srgbClr val="8B8B8B"/>
                </a:solidFill>
                <a:uFill>
                  <a:solidFill>
                    <a:srgbClr val="FFFFFF"/>
                  </a:solidFill>
                </a:uFill>
                <a:latin typeface="Calibri"/>
                <a:ea typeface="DejaVu Sans"/>
              </a:rPr>
              <a:t>37</a:t>
            </a:fld>
            <a:endParaRPr lang="fr-FR" sz="900" b="0" strike="noStrike" spc="-1">
              <a:solidFill>
                <a:srgbClr val="000000"/>
              </a:solidFill>
              <a:uFill>
                <a:solidFill>
                  <a:srgbClr val="FFFFFF"/>
                </a:solidFill>
              </a:uFill>
              <a:latin typeface="Arial"/>
            </a:endParaRPr>
          </a:p>
        </p:txBody>
      </p:sp>
      <p:sp>
        <p:nvSpPr>
          <p:cNvPr id="507" name="CustomShape 8"/>
          <p:cNvSpPr/>
          <p:nvPr/>
        </p:nvSpPr>
        <p:spPr>
          <a:xfrm>
            <a:off x="3643200" y="1258200"/>
            <a:ext cx="1903680" cy="363600"/>
          </a:xfrm>
          <a:prstGeom prst="rect">
            <a:avLst/>
          </a:prstGeom>
          <a:noFill/>
          <a:ln>
            <a:noFill/>
          </a:ln>
        </p:spPr>
        <p:style>
          <a:lnRef idx="0">
            <a:scrgbClr r="0" g="0" b="0"/>
          </a:lnRef>
          <a:fillRef idx="0">
            <a:scrgbClr r="0" g="0" b="0"/>
          </a:fillRef>
          <a:effectRef idx="0">
            <a:scrgbClr r="0" g="0" b="0"/>
          </a:effectRef>
          <a:fontRef idx="minor"/>
        </p:style>
      </p:sp>
      <p:pic>
        <p:nvPicPr>
          <p:cNvPr id="508" name="Image 11"/>
          <p:cNvPicPr/>
          <p:nvPr/>
        </p:nvPicPr>
        <p:blipFill>
          <a:blip r:embed="rId3"/>
          <a:srcRect l="3509" t="31028" r="85067" b="58547"/>
          <a:stretch/>
        </p:blipFill>
        <p:spPr>
          <a:xfrm>
            <a:off x="4313008" y="855187"/>
            <a:ext cx="587880" cy="504000"/>
          </a:xfrm>
          <a:prstGeom prst="rect">
            <a:avLst/>
          </a:prstGeom>
          <a:ln>
            <a:noFill/>
          </a:ln>
        </p:spPr>
      </p:pic>
      <p:pic>
        <p:nvPicPr>
          <p:cNvPr id="509" name="Image 508"/>
          <p:cNvPicPr/>
          <p:nvPr/>
        </p:nvPicPr>
        <p:blipFill>
          <a:blip r:embed="rId4"/>
          <a:srcRect l="2848" t="2055" r="1945" b="2050"/>
          <a:stretch/>
        </p:blipFill>
        <p:spPr>
          <a:xfrm>
            <a:off x="864000" y="2415961"/>
            <a:ext cx="3313717" cy="3848040"/>
          </a:xfrm>
          <a:prstGeom prst="rect">
            <a:avLst/>
          </a:prstGeom>
          <a:ln>
            <a:noFill/>
          </a:ln>
        </p:spPr>
      </p:pic>
      <p:pic>
        <p:nvPicPr>
          <p:cNvPr id="510" name="Image 509"/>
          <p:cNvPicPr/>
          <p:nvPr/>
        </p:nvPicPr>
        <p:blipFill>
          <a:blip r:embed="rId5"/>
          <a:stretch/>
        </p:blipFill>
        <p:spPr>
          <a:xfrm>
            <a:off x="4895999" y="2348917"/>
            <a:ext cx="3456001" cy="3972684"/>
          </a:xfrm>
          <a:prstGeom prst="rect">
            <a:avLst/>
          </a:prstGeom>
          <a:ln>
            <a:noFill/>
          </a:ln>
        </p:spPr>
      </p:pic>
      <p:sp>
        <p:nvSpPr>
          <p:cNvPr id="511" name="TextShape 9"/>
          <p:cNvSpPr txBox="1"/>
          <p:nvPr/>
        </p:nvSpPr>
        <p:spPr>
          <a:xfrm>
            <a:off x="504000" y="1411813"/>
            <a:ext cx="8280000" cy="1488960"/>
          </a:xfrm>
          <a:prstGeom prst="rect">
            <a:avLst/>
          </a:prstGeom>
          <a:noFill/>
          <a:ln>
            <a:noFill/>
          </a:ln>
        </p:spPr>
        <p:txBody>
          <a:bodyPr lIns="90000" tIns="45000" rIns="90000" bIns="45000"/>
          <a:lstStyle/>
          <a:p>
            <a:pPr>
              <a:lnSpc>
                <a:spcPct val="100000"/>
              </a:lnSpc>
            </a:pPr>
            <a:r>
              <a:rPr lang="fr-FR" sz="1400" b="0" strike="noStrike" spc="-1" dirty="0">
                <a:solidFill>
                  <a:srgbClr val="000000"/>
                </a:solidFill>
                <a:uFill>
                  <a:solidFill>
                    <a:srgbClr val="FFFFFF"/>
                  </a:solidFill>
                </a:uFill>
                <a:latin typeface="Arial"/>
                <a:ea typeface="ヒラギノ角ゴ Pro W3"/>
              </a:rPr>
              <a:t>Il est possible de préciser les codes correspondant à certains libellés de paye (codes NBI, PFI, PFR, IFTS, IAT, etc.) pour cibler la recherche. </a:t>
            </a:r>
            <a:r>
              <a:rPr lang="fr-FR" sz="1400" b="0" strike="noStrike" spc="-1" dirty="0" smtClean="0">
                <a:solidFill>
                  <a:srgbClr val="000000"/>
                </a:solidFill>
                <a:uFill>
                  <a:solidFill>
                    <a:srgbClr val="FFFFFF"/>
                  </a:solidFill>
                </a:uFill>
                <a:latin typeface="Arial"/>
                <a:ea typeface="ヒラギノ角ゴ Pro W3"/>
              </a:rPr>
              <a:t>Plusieurs </a:t>
            </a:r>
            <a:r>
              <a:rPr lang="fr-FR" sz="1400" b="0" strike="noStrike" spc="-1" dirty="0">
                <a:solidFill>
                  <a:srgbClr val="000000"/>
                </a:solidFill>
                <a:uFill>
                  <a:solidFill>
                    <a:srgbClr val="FFFFFF"/>
                  </a:solidFill>
                </a:uFill>
                <a:latin typeface="Arial"/>
                <a:ea typeface="ヒラギノ角ゴ Pro W3"/>
              </a:rPr>
              <a:t>codes peuvent être séparés par des points-virgules.</a:t>
            </a:r>
            <a:endParaRPr lang="fr-FR" sz="1400" b="0" strike="noStrike" spc="-1" dirty="0">
              <a:solidFill>
                <a:srgbClr val="000000"/>
              </a:solidFill>
              <a:uFill>
                <a:solidFill>
                  <a:srgbClr val="FFFFFF"/>
                </a:solidFill>
              </a:uFill>
              <a:latin typeface="Arial"/>
            </a:endParaRPr>
          </a:p>
          <a:p>
            <a:pPr>
              <a:lnSpc>
                <a:spcPct val="100000"/>
              </a:lnSpc>
            </a:pPr>
            <a:r>
              <a:rPr lang="fr-FR" sz="1400" b="0" strike="noStrike" spc="-1" dirty="0">
                <a:solidFill>
                  <a:srgbClr val="000000"/>
                </a:solidFill>
                <a:uFill>
                  <a:solidFill>
                    <a:srgbClr val="FFFFFF"/>
                  </a:solidFill>
                </a:uFill>
                <a:latin typeface="Arial"/>
                <a:ea typeface="ヒラギノ角ゴ Pro W3"/>
              </a:rPr>
              <a:t>Valider ensuite en cliquant sur l’icône « flèche verte ». Un message confirme que les codes saisis seront utilisés dans les rapports.</a:t>
            </a:r>
            <a:endParaRPr lang="fr-FR" sz="1400" b="0" strike="noStrike" spc="-1" dirty="0">
              <a:solidFill>
                <a:srgbClr val="000000"/>
              </a:solidFill>
              <a:uFill>
                <a:solidFill>
                  <a:srgbClr val="FFFFFF"/>
                </a:solidFill>
              </a:uFill>
              <a:latin typeface="Arial"/>
            </a:endParaRPr>
          </a:p>
          <a:p>
            <a:pPr>
              <a:lnSpc>
                <a:spcPct val="100000"/>
              </a:lnSpc>
            </a:pPr>
            <a:endParaRPr lang="fr-FR" sz="1400" b="0" strike="noStrike" spc="-1" dirty="0">
              <a:solidFill>
                <a:srgbClr val="000000"/>
              </a:solidFill>
              <a:uFill>
                <a:solidFill>
                  <a:srgbClr val="FFFFFF"/>
                </a:solidFill>
              </a:uFill>
              <a:latin typeface="Arial"/>
            </a:endParaRPr>
          </a:p>
        </p:txBody>
      </p:sp>
      <p:sp>
        <p:nvSpPr>
          <p:cNvPr id="512" name="TextShape 10"/>
          <p:cNvSpPr txBox="1"/>
          <p:nvPr/>
        </p:nvSpPr>
        <p:spPr>
          <a:xfrm>
            <a:off x="504000" y="838980"/>
            <a:ext cx="7848000" cy="376920"/>
          </a:xfrm>
          <a:prstGeom prst="rect">
            <a:avLst/>
          </a:prstGeom>
          <a:noFill/>
          <a:ln>
            <a:noFill/>
          </a:ln>
        </p:spPr>
        <p:txBody>
          <a:bodyPr lIns="90000" tIns="45000" rIns="90000" bIns="45000"/>
          <a:lstStyle/>
          <a:p>
            <a:pPr>
              <a:lnSpc>
                <a:spcPct val="100000"/>
              </a:lnSpc>
            </a:pPr>
            <a:r>
              <a:rPr lang="fr-FR" sz="1400" b="0" strike="noStrike" spc="-1" dirty="0">
                <a:solidFill>
                  <a:srgbClr val="000000"/>
                </a:solidFill>
                <a:uFill>
                  <a:solidFill>
                    <a:srgbClr val="FFFFFF"/>
                  </a:solidFill>
                </a:uFill>
                <a:latin typeface="Arial"/>
                <a:ea typeface="ヒラギノ角ゴ Pro W3"/>
              </a:rPr>
              <a:t>Dialogue « Options »              onglet « Codes »</a:t>
            </a:r>
            <a:r>
              <a:rPr lang="fr-FR" sz="1800" b="0" strike="noStrike" spc="-1" dirty="0">
                <a:solidFill>
                  <a:srgbClr val="000000"/>
                </a:solidFill>
                <a:uFill>
                  <a:solidFill>
                    <a:srgbClr val="FFFFFF"/>
                  </a:solidFill>
                </a:uFill>
                <a:latin typeface="Arial"/>
                <a:ea typeface="ヒラギノ角ゴ Pro W3"/>
              </a:rPr>
              <a:t>             </a:t>
            </a:r>
            <a:r>
              <a:rPr lang="fr-FR" sz="2000" b="0" strike="noStrike" spc="-1" dirty="0">
                <a:solidFill>
                  <a:srgbClr val="000000"/>
                </a:solidFill>
                <a:uFill>
                  <a:solidFill>
                    <a:srgbClr val="FFFFFF"/>
                  </a:solidFill>
                </a:uFill>
                <a:latin typeface="Arial"/>
                <a:ea typeface="ヒラギノ角ゴ Pro W3"/>
              </a:rPr>
              <a:t> </a:t>
            </a:r>
            <a:r>
              <a:rPr lang="fr-FR" sz="1800" b="0" strike="noStrike" spc="-1" dirty="0">
                <a:solidFill>
                  <a:srgbClr val="000000"/>
                </a:solidFill>
                <a:uFill>
                  <a:solidFill>
                    <a:srgbClr val="FFFFFF"/>
                  </a:solidFill>
                </a:uFill>
                <a:latin typeface="Arial"/>
                <a:ea typeface="ヒラギノ角ゴ Pro W3"/>
              </a:rPr>
              <a:t> </a:t>
            </a:r>
            <a:endParaRPr lang="fr-FR"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CustomShape 1"/>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514" name="CustomShape 2"/>
          <p:cNvSpPr/>
          <p:nvPr/>
        </p:nvSpPr>
        <p:spPr>
          <a:xfrm>
            <a:off x="378720" y="2151000"/>
            <a:ext cx="8538840" cy="418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1" strike="noStrike" spc="-1">
                <a:solidFill>
                  <a:srgbClr val="000000"/>
                </a:solidFill>
                <a:uFill>
                  <a:solidFill>
                    <a:srgbClr val="FFFFFF"/>
                  </a:solidFill>
                </a:uFill>
                <a:latin typeface="Arial"/>
                <a:ea typeface="ヒラギノ角ゴ Pro W3"/>
              </a:rPr>
              <a:t>Menu Configurer &gt; Configurer l’interface</a:t>
            </a:r>
            <a:r>
              <a:rPr lang="fr-FR" sz="2000" b="0" strike="noStrike" spc="-1">
                <a:solidFill>
                  <a:srgbClr val="000000"/>
                </a:solidFill>
                <a:uFill>
                  <a:solidFill>
                    <a:srgbClr val="FFFFFF"/>
                  </a:solidFill>
                </a:uFill>
                <a:latin typeface="Arial"/>
                <a:ea typeface="ヒラギノ角ゴ Pro W3"/>
              </a:rPr>
              <a:t> </a:t>
            </a:r>
            <a:endParaRPr lang="fr-FR" sz="2000" b="0" strike="noStrike" spc="-1">
              <a:solidFill>
                <a:srgbClr val="000000"/>
              </a:solidFill>
              <a:uFill>
                <a:solidFill>
                  <a:srgbClr val="FFFFFF"/>
                </a:solidFill>
              </a:uFill>
              <a:latin typeface="Arial"/>
            </a:endParaRPr>
          </a:p>
          <a:p>
            <a:pPr>
              <a:lnSpc>
                <a:spcPct val="100000"/>
              </a:lnSpc>
            </a:pPr>
            <a:endParaRPr lang="fr-FR" sz="20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Affichage</a:t>
            </a:r>
            <a:r>
              <a:rPr lang="fr-FR" sz="2000" b="0" strike="noStrike" spc="-1">
                <a:solidFill>
                  <a:srgbClr val="000000"/>
                </a:solidFill>
                <a:uFill>
                  <a:solidFill>
                    <a:srgbClr val="FFFFFF"/>
                  </a:solidFill>
                </a:uFill>
                <a:latin typeface="Arial"/>
                <a:ea typeface="ヒラギノ角ゴ Pro W3"/>
              </a:rPr>
              <a:t> : afficher le gestionnaire de fichier, afficher le gestionnaire de projet, afficher les messages, plein écran</a:t>
            </a: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Barres d’outils </a:t>
            </a:r>
            <a:r>
              <a:rPr lang="fr-FR" sz="2000" b="0" strike="noStrike" spc="-1">
                <a:solidFill>
                  <a:srgbClr val="000000"/>
                </a:solidFill>
                <a:uFill>
                  <a:solidFill>
                    <a:srgbClr val="FFFFFF"/>
                  </a:solidFill>
                </a:uFill>
                <a:latin typeface="Arial"/>
                <a:ea typeface="ヒラギノ角ゴ Pro W3"/>
              </a:rPr>
              <a:t>: afficher la barre d’outils de fichiers, afficher la barre d’édition, afficher le processus, afficher la barre d’options,…</a:t>
            </a: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Sauvegarder/Lancer</a:t>
            </a:r>
            <a:r>
              <a:rPr lang="fr-FR" sz="2000" b="0" strike="noStrike" spc="-1">
                <a:solidFill>
                  <a:srgbClr val="000000"/>
                </a:solidFill>
                <a:uFill>
                  <a:solidFill>
                    <a:srgbClr val="FFFFFF"/>
                  </a:solidFill>
                </a:uFill>
                <a:latin typeface="Arial"/>
                <a:ea typeface="ヒラギノ角ゴ Pro W3"/>
              </a:rPr>
              <a:t> : sauvegarder le projet automatiquement, charger le projet par défaut au lancement, charger les données utilisateur au lancement.</a:t>
            </a:r>
            <a:endParaRPr lang="fr-FR" sz="20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Console </a:t>
            </a:r>
            <a:r>
              <a:rPr lang="fr-FR" sz="2000" b="0" strike="noStrike" spc="-1">
                <a:solidFill>
                  <a:srgbClr val="000000"/>
                </a:solidFill>
                <a:uFill>
                  <a:solidFill>
                    <a:srgbClr val="FFFFFF"/>
                  </a:solidFill>
                </a:uFill>
                <a:latin typeface="Arial"/>
                <a:ea typeface="ヒラギノ角ゴ Pro W3"/>
              </a:rPr>
              <a:t>: limiter la sortie de la console, limiter la verbosité</a:t>
            </a:r>
            <a:endParaRPr lang="fr-FR" sz="2000" b="0" strike="noStrike" spc="-1">
              <a:solidFill>
                <a:srgbClr val="000000"/>
              </a:solidFill>
              <a:uFill>
                <a:solidFill>
                  <a:srgbClr val="FFFFFF"/>
                </a:solidFill>
              </a:uFill>
              <a:latin typeface="Arial"/>
            </a:endParaRPr>
          </a:p>
          <a:p>
            <a:pPr>
              <a:lnSpc>
                <a:spcPct val="100000"/>
              </a:lnSpc>
            </a:pPr>
            <a:endParaRPr lang="fr-FR" sz="2000" b="0" strike="noStrike" spc="-1">
              <a:solidFill>
                <a:srgbClr val="000000"/>
              </a:solidFill>
              <a:uFill>
                <a:solidFill>
                  <a:srgbClr val="FFFFFF"/>
                </a:solidFill>
              </a:uFill>
              <a:latin typeface="Arial"/>
            </a:endParaRPr>
          </a:p>
          <a:p>
            <a:pPr>
              <a:lnSpc>
                <a:spcPct val="100000"/>
              </a:lnSpc>
            </a:pPr>
            <a:endParaRPr lang="fr-FR" sz="2000" b="0" strike="noStrike" spc="-1">
              <a:solidFill>
                <a:srgbClr val="000000"/>
              </a:solidFill>
              <a:uFill>
                <a:solidFill>
                  <a:srgbClr val="FFFFFF"/>
                </a:solidFill>
              </a:uFill>
              <a:latin typeface="Arial"/>
            </a:endParaRPr>
          </a:p>
          <a:p>
            <a:pPr>
              <a:lnSpc>
                <a:spcPct val="100000"/>
              </a:lnSpc>
            </a:pPr>
            <a:endParaRPr lang="fr-FR" sz="2000" b="0" strike="noStrike" spc="-1">
              <a:solidFill>
                <a:srgbClr val="000000"/>
              </a:solidFill>
              <a:uFill>
                <a:solidFill>
                  <a:srgbClr val="FFFFFF"/>
                </a:solidFill>
              </a:uFill>
              <a:latin typeface="Arial"/>
            </a:endParaRPr>
          </a:p>
        </p:txBody>
      </p:sp>
      <p:sp>
        <p:nvSpPr>
          <p:cNvPr id="515" name="CustomShape 3"/>
          <p:cNvSpPr/>
          <p:nvPr/>
        </p:nvSpPr>
        <p:spPr>
          <a:xfrm>
            <a:off x="300960" y="221400"/>
            <a:ext cx="8538840" cy="4978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Le DIALOGUE DE CONFIGURATION</a:t>
            </a:r>
            <a:endParaRPr lang="fr-FR" sz="2400" b="0" strike="noStrike" spc="-1">
              <a:solidFill>
                <a:srgbClr val="000000"/>
              </a:solidFill>
              <a:uFill>
                <a:solidFill>
                  <a:srgbClr val="FFFFFF"/>
                </a:solidFill>
              </a:uFill>
              <a:latin typeface="Arial"/>
            </a:endParaRPr>
          </a:p>
        </p:txBody>
      </p:sp>
      <p:sp>
        <p:nvSpPr>
          <p:cNvPr id="516" name="CustomShape 4"/>
          <p:cNvSpPr/>
          <p:nvPr/>
        </p:nvSpPr>
        <p:spPr>
          <a:xfrm>
            <a:off x="1584000" y="5184000"/>
            <a:ext cx="360" cy="343440"/>
          </a:xfrm>
          <a:prstGeom prst="rect">
            <a:avLst/>
          </a:prstGeom>
          <a:noFill/>
          <a:ln>
            <a:noFill/>
          </a:ln>
        </p:spPr>
        <p:style>
          <a:lnRef idx="0">
            <a:scrgbClr r="0" g="0" b="0"/>
          </a:lnRef>
          <a:fillRef idx="0">
            <a:scrgbClr r="0" g="0" b="0"/>
          </a:fillRef>
          <a:effectRef idx="0">
            <a:scrgbClr r="0" g="0" b="0"/>
          </a:effectRef>
          <a:fontRef idx="minor"/>
        </p:style>
      </p:sp>
      <p:sp>
        <p:nvSpPr>
          <p:cNvPr id="517" name="CustomShape 5"/>
          <p:cNvSpPr/>
          <p:nvPr/>
        </p:nvSpPr>
        <p:spPr>
          <a:xfrm>
            <a:off x="1332000" y="6321600"/>
            <a:ext cx="6476760" cy="176040"/>
          </a:xfrm>
          <a:prstGeom prst="rect">
            <a:avLst/>
          </a:prstGeom>
          <a:noFill/>
          <a:ln>
            <a:noFill/>
          </a:ln>
        </p:spPr>
        <p:style>
          <a:lnRef idx="0">
            <a:scrgbClr r="0" g="0" b="0"/>
          </a:lnRef>
          <a:fillRef idx="0">
            <a:scrgbClr r="0" g="0" b="0"/>
          </a:fillRef>
          <a:effectRef idx="0">
            <a:scrgbClr r="0" g="0" b="0"/>
          </a:effectRef>
          <a:fontRef idx="minor"/>
        </p:style>
      </p:sp>
      <p:sp>
        <p:nvSpPr>
          <p:cNvPr id="518" name="CustomShape 6"/>
          <p:cNvSpPr/>
          <p:nvPr/>
        </p:nvSpPr>
        <p:spPr>
          <a:xfrm>
            <a:off x="1501200" y="6356520"/>
            <a:ext cx="601884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519" name="CustomShape 7"/>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107814E-BD0E-4126-B179-E85593EE0DCC}" type="slidenum">
              <a:rPr lang="fr-FR" sz="900" b="0" strike="noStrike" spc="-1">
                <a:solidFill>
                  <a:srgbClr val="8B8B8B"/>
                </a:solidFill>
                <a:uFill>
                  <a:solidFill>
                    <a:srgbClr val="FFFFFF"/>
                  </a:solidFill>
                </a:uFill>
                <a:latin typeface="Calibri"/>
                <a:ea typeface="DejaVu Sans"/>
              </a:rPr>
              <a:t>38</a:t>
            </a:fld>
            <a:endParaRPr lang="fr-FR" sz="900" b="0" strike="noStrike" spc="-1">
              <a:solidFill>
                <a:srgbClr val="000000"/>
              </a:solidFill>
              <a:uFill>
                <a:solidFill>
                  <a:srgbClr val="FFFFFF"/>
                </a:solidFill>
              </a:uFill>
              <a:latin typeface="Arial"/>
            </a:endParaRPr>
          </a:p>
        </p:txBody>
      </p:sp>
      <p:pic>
        <p:nvPicPr>
          <p:cNvPr id="520" name="Image 9"/>
          <p:cNvPicPr/>
          <p:nvPr/>
        </p:nvPicPr>
        <p:blipFill>
          <a:blip r:embed="rId2"/>
          <a:stretch/>
        </p:blipFill>
        <p:spPr>
          <a:xfrm>
            <a:off x="300960" y="1056960"/>
            <a:ext cx="8538840" cy="1218960"/>
          </a:xfrm>
          <a:prstGeom prst="rect">
            <a:avLst/>
          </a:prstGeom>
          <a:ln>
            <a:noFill/>
          </a:ln>
        </p:spPr>
      </p:pic>
      <p:sp>
        <p:nvSpPr>
          <p:cNvPr id="521" name="Line 8"/>
          <p:cNvSpPr/>
          <p:nvPr/>
        </p:nvSpPr>
        <p:spPr>
          <a:xfrm flipV="1">
            <a:off x="5865840" y="1876320"/>
            <a:ext cx="2167920" cy="754560"/>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CustomShape 1"/>
          <p:cNvSpPr/>
          <p:nvPr/>
        </p:nvSpPr>
        <p:spPr>
          <a:xfrm>
            <a:off x="1152000" y="6356520"/>
            <a:ext cx="607824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523" name="CustomShape 2"/>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C868123F-7383-4C12-A72A-2F2015C8ACFC}" type="slidenum">
              <a:rPr lang="fr-FR" sz="900" b="0" strike="noStrike" spc="-1">
                <a:solidFill>
                  <a:srgbClr val="8B8B8B"/>
                </a:solidFill>
                <a:uFill>
                  <a:solidFill>
                    <a:srgbClr val="FFFFFF"/>
                  </a:solidFill>
                </a:uFill>
                <a:latin typeface="Calibri"/>
                <a:ea typeface="DejaVu Sans"/>
              </a:rPr>
              <a:t>39</a:t>
            </a:fld>
            <a:endParaRPr lang="fr-FR" sz="900" b="0" strike="noStrike" spc="-1">
              <a:solidFill>
                <a:srgbClr val="000000"/>
              </a:solidFill>
              <a:uFill>
                <a:solidFill>
                  <a:srgbClr val="FFFFFF"/>
                </a:solidFill>
              </a:uFill>
              <a:latin typeface="Arial"/>
            </a:endParaRPr>
          </a:p>
        </p:txBody>
      </p:sp>
      <p:pic>
        <p:nvPicPr>
          <p:cNvPr id="524" name="Image 3"/>
          <p:cNvPicPr/>
          <p:nvPr/>
        </p:nvPicPr>
        <p:blipFill>
          <a:blip r:embed="rId2"/>
          <a:stretch/>
        </p:blipFill>
        <p:spPr>
          <a:xfrm>
            <a:off x="1024560" y="1311120"/>
            <a:ext cx="7388640" cy="4206600"/>
          </a:xfrm>
          <a:prstGeom prst="rect">
            <a:avLst/>
          </a:prstGeom>
          <a:ln>
            <a:noFill/>
          </a:ln>
        </p:spPr>
      </p:pic>
      <p:sp>
        <p:nvSpPr>
          <p:cNvPr id="525" name="CustomShape 3"/>
          <p:cNvSpPr/>
          <p:nvPr/>
        </p:nvSpPr>
        <p:spPr>
          <a:xfrm>
            <a:off x="300960" y="401400"/>
            <a:ext cx="8538840" cy="681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Le dialogue de configuration</a:t>
            </a:r>
            <a:endParaRPr lang="fr-FR" sz="2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1"/>
          <p:cNvSpPr/>
          <p:nvPr/>
        </p:nvSpPr>
        <p:spPr>
          <a:xfrm>
            <a:off x="120960" y="1953000"/>
            <a:ext cx="8601840" cy="3777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39840">
              <a:lnSpc>
                <a:spcPct val="100000"/>
              </a:lnSpc>
            </a:pPr>
            <a:endParaRPr lang="fr-FR" sz="1800" b="0" strike="noStrike" spc="-1">
              <a:solidFill>
                <a:srgbClr val="000000"/>
              </a:solidFill>
              <a:uFill>
                <a:solidFill>
                  <a:srgbClr val="FFFFFF"/>
                </a:solidFill>
              </a:uFill>
              <a:latin typeface="Arial"/>
            </a:endParaRPr>
          </a:p>
        </p:txBody>
      </p:sp>
      <p:sp>
        <p:nvSpPr>
          <p:cNvPr id="166" name="CustomShape 2"/>
          <p:cNvSpPr/>
          <p:nvPr/>
        </p:nvSpPr>
        <p:spPr>
          <a:xfrm>
            <a:off x="7546680" y="584928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167" name="CustomShape 3"/>
          <p:cNvSpPr/>
          <p:nvPr/>
        </p:nvSpPr>
        <p:spPr>
          <a:xfrm>
            <a:off x="107280" y="360000"/>
            <a:ext cx="888984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 CONNEXION AU BUREAU</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sp>
        <p:nvSpPr>
          <p:cNvPr id="168" name="CustomShape 4"/>
          <p:cNvSpPr/>
          <p:nvPr/>
        </p:nvSpPr>
        <p:spPr>
          <a:xfrm>
            <a:off x="576360" y="1449360"/>
            <a:ext cx="7988400" cy="4064760"/>
          </a:xfrm>
          <a:prstGeom prst="rect">
            <a:avLst/>
          </a:prstGeom>
          <a:noFill/>
          <a:ln>
            <a:noFill/>
          </a:ln>
        </p:spPr>
        <p:style>
          <a:lnRef idx="0">
            <a:scrgbClr r="0" g="0" b="0"/>
          </a:lnRef>
          <a:fillRef idx="0">
            <a:scrgbClr r="0" g="0" b="0"/>
          </a:fillRef>
          <a:effectRef idx="0">
            <a:scrgbClr r="0" g="0" b="0"/>
          </a:effectRef>
          <a:fontRef idx="minor"/>
        </p:style>
      </p:sp>
      <p:pic>
        <p:nvPicPr>
          <p:cNvPr id="169" name="Image 199"/>
          <p:cNvPicPr/>
          <p:nvPr/>
        </p:nvPicPr>
        <p:blipFill>
          <a:blip r:embed="rId2"/>
          <a:srcRect t="-241" r="7168"/>
          <a:stretch/>
        </p:blipFill>
        <p:spPr>
          <a:xfrm>
            <a:off x="4649400" y="3605760"/>
            <a:ext cx="4355280" cy="2436840"/>
          </a:xfrm>
          <a:prstGeom prst="rect">
            <a:avLst/>
          </a:prstGeom>
          <a:ln>
            <a:noFill/>
          </a:ln>
        </p:spPr>
      </p:pic>
      <p:sp>
        <p:nvSpPr>
          <p:cNvPr id="170" name="CustomShape 5"/>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94473F74-0425-4118-9E30-2099694C0647}" type="slidenum">
              <a:rPr lang="fr-FR" sz="900" b="0" strike="noStrike" spc="-1">
                <a:solidFill>
                  <a:srgbClr val="8B8B8B"/>
                </a:solidFill>
                <a:uFill>
                  <a:solidFill>
                    <a:srgbClr val="FFFFFF"/>
                  </a:solidFill>
                </a:uFill>
                <a:latin typeface="Calibri"/>
                <a:ea typeface="DejaVu Sans"/>
              </a:rPr>
              <a:t>4</a:t>
            </a:fld>
            <a:endParaRPr lang="fr-FR" sz="900" b="0" strike="noStrike" spc="-1">
              <a:solidFill>
                <a:srgbClr val="000000"/>
              </a:solidFill>
              <a:uFill>
                <a:solidFill>
                  <a:srgbClr val="FFFFFF"/>
                </a:solidFill>
              </a:uFill>
              <a:latin typeface="Arial"/>
            </a:endParaRPr>
          </a:p>
        </p:txBody>
      </p:sp>
      <p:sp>
        <p:nvSpPr>
          <p:cNvPr id="171" name="CustomShape 6"/>
          <p:cNvSpPr/>
          <p:nvPr/>
        </p:nvSpPr>
        <p:spPr>
          <a:xfrm>
            <a:off x="384480" y="1183680"/>
            <a:ext cx="8612640" cy="283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Lancer l’ordinateur. </a:t>
            </a:r>
            <a:r>
              <a:rPr lang="fr-FR" sz="1800" b="0" strike="noStrike" spc="-1">
                <a:solidFill>
                  <a:srgbClr val="FF0000"/>
                </a:solidFill>
                <a:uFill>
                  <a:solidFill>
                    <a:srgbClr val="FFFFFF"/>
                  </a:solidFill>
                </a:uFill>
                <a:latin typeface="Calibri"/>
                <a:ea typeface="DejaVu Sans"/>
              </a:rPr>
              <a:t>Toujours</a:t>
            </a:r>
            <a:r>
              <a:rPr lang="fr-FR" sz="1800" b="0" strike="noStrike" spc="-1">
                <a:solidFill>
                  <a:srgbClr val="000000"/>
                </a:solidFill>
                <a:uFill>
                  <a:solidFill>
                    <a:srgbClr val="FFFFFF"/>
                  </a:solidFill>
                </a:uFill>
                <a:latin typeface="Calibri"/>
                <a:ea typeface="DejaVu Sans"/>
              </a:rPr>
              <a:t> insérer la clé USB3 dans son port.</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Pour certains matériels</a:t>
            </a:r>
            <a:r>
              <a:rPr lang="fr-FR" sz="1800" b="0" strike="noStrike" spc="-1">
                <a:solidFill>
                  <a:srgbClr val="FF0000"/>
                </a:solidFill>
                <a:uFill>
                  <a:solidFill>
                    <a:srgbClr val="FFFFFF"/>
                  </a:solidFill>
                </a:uFill>
                <a:latin typeface="Calibri"/>
                <a:ea typeface="DejaVu Sans"/>
              </a:rPr>
              <a:t>, il faut n’insérer la clé USB3 dédiée dans son port qu’au stade de l’écran de connexion</a:t>
            </a:r>
            <a:r>
              <a:rPr lang="fr-FR" sz="1800" b="0" strike="noStrike" spc="-1">
                <a:solidFill>
                  <a:srgbClr val="000000"/>
                </a:solidFill>
                <a:uFill>
                  <a:solidFill>
                    <a:srgbClr val="FFFFFF"/>
                  </a:solidFill>
                </a:uFill>
                <a:latin typeface="Calibri"/>
                <a:ea typeface="DejaVu Sans"/>
              </a:rPr>
              <a:t>, quand le mot de passe est demandé. Une insertion avant ce stade peut causer des problèmes de démarrage. </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N’utiliser que la clé formatée EXFAT et compatible avec les PC Windows, fournie par la DSI.</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L’écran de connexion propose 9 comptes intitulés section_1, …, section_9 qui peuvent servir aux différentes sections.</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D’autres comptes utilisateurs peuvent être créés par l’API.</a:t>
            </a:r>
            <a:endParaRPr lang="fr-FR" sz="1800" b="0" strike="noStrike" spc="-1">
              <a:solidFill>
                <a:srgbClr val="000000"/>
              </a:solidFill>
              <a:uFill>
                <a:solidFill>
                  <a:srgbClr val="FFFFFF"/>
                </a:solidFill>
              </a:uFill>
              <a:latin typeface="Arial"/>
            </a:endParaRPr>
          </a:p>
        </p:txBody>
      </p:sp>
      <p:sp>
        <p:nvSpPr>
          <p:cNvPr id="172" name="CustomShape 7"/>
          <p:cNvSpPr/>
          <p:nvPr/>
        </p:nvSpPr>
        <p:spPr>
          <a:xfrm>
            <a:off x="5839920" y="6026760"/>
            <a:ext cx="248292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Apparence du bureau</a:t>
            </a:r>
            <a:endParaRPr lang="fr-FR" sz="1800" b="0" strike="noStrike" spc="-1">
              <a:solidFill>
                <a:srgbClr val="000000"/>
              </a:solidFill>
              <a:uFill>
                <a:solidFill>
                  <a:srgbClr val="FFFFFF"/>
                </a:solidFill>
              </a:uFill>
              <a:latin typeface="Arial"/>
            </a:endParaRPr>
          </a:p>
        </p:txBody>
      </p:sp>
      <p:pic>
        <p:nvPicPr>
          <p:cNvPr id="173" name="Image 5"/>
          <p:cNvPicPr/>
          <p:nvPr/>
        </p:nvPicPr>
        <p:blipFill>
          <a:blip r:embed="rId3"/>
          <a:srcRect l="27847" t="11665" r="6891" b="20029"/>
          <a:stretch/>
        </p:blipFill>
        <p:spPr>
          <a:xfrm>
            <a:off x="478800" y="3611880"/>
            <a:ext cx="4072680" cy="2397240"/>
          </a:xfrm>
          <a:prstGeom prst="rect">
            <a:avLst/>
          </a:prstGeom>
          <a:ln>
            <a:noFill/>
          </a:ln>
        </p:spPr>
      </p:pic>
      <p:sp>
        <p:nvSpPr>
          <p:cNvPr id="174" name="CustomShape 8"/>
          <p:cNvSpPr/>
          <p:nvPr/>
        </p:nvSpPr>
        <p:spPr>
          <a:xfrm>
            <a:off x="478800" y="6050520"/>
            <a:ext cx="382680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Apparence de l’écran de connexion</a:t>
            </a:r>
            <a:endParaRPr lang="fr-FR" sz="1800" b="0" strike="noStrike" spc="-1">
              <a:solidFill>
                <a:srgbClr val="000000"/>
              </a:solidFill>
              <a:uFill>
                <a:solidFill>
                  <a:srgbClr val="FFFFFF"/>
                </a:solidFill>
              </a:uFill>
              <a:latin typeface="Arial"/>
            </a:endParaRPr>
          </a:p>
        </p:txBody>
      </p:sp>
      <p:sp>
        <p:nvSpPr>
          <p:cNvPr id="175" name="CustomShape 9"/>
          <p:cNvSpPr/>
          <p:nvPr/>
        </p:nvSpPr>
        <p:spPr>
          <a:xfrm>
            <a:off x="2235600" y="6624000"/>
            <a:ext cx="521568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CustomShape 1"/>
          <p:cNvSpPr/>
          <p:nvPr/>
        </p:nvSpPr>
        <p:spPr>
          <a:xfrm>
            <a:off x="1728000" y="6336000"/>
            <a:ext cx="52552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527" name="CustomShape 2"/>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1F907EF-DFA6-4489-912A-4B57B16268C3}" type="slidenum">
              <a:rPr lang="fr-FR" sz="900" b="0" strike="noStrike" spc="-1">
                <a:solidFill>
                  <a:srgbClr val="8B8B8B"/>
                </a:solidFill>
                <a:uFill>
                  <a:solidFill>
                    <a:srgbClr val="FFFFFF"/>
                  </a:solidFill>
                </a:uFill>
                <a:latin typeface="Calibri"/>
                <a:ea typeface="DejaVu Sans"/>
              </a:rPr>
              <a:t>40</a:t>
            </a:fld>
            <a:endParaRPr lang="fr-FR" sz="900" b="0" strike="noStrike" spc="-1">
              <a:solidFill>
                <a:srgbClr val="000000"/>
              </a:solidFill>
              <a:uFill>
                <a:solidFill>
                  <a:srgbClr val="FFFFFF"/>
                </a:solidFill>
              </a:uFill>
              <a:latin typeface="Arial"/>
            </a:endParaRPr>
          </a:p>
        </p:txBody>
      </p:sp>
      <p:sp>
        <p:nvSpPr>
          <p:cNvPr id="528" name="CustomShape 3"/>
          <p:cNvSpPr/>
          <p:nvPr/>
        </p:nvSpPr>
        <p:spPr>
          <a:xfrm>
            <a:off x="314640" y="196560"/>
            <a:ext cx="8538840" cy="4507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DejaVu Sans"/>
              </a:rPr>
              <a:t>Le dialogue de configuration</a:t>
            </a:r>
            <a:endParaRPr lang="fr-FR" sz="2400" b="0" strike="noStrike" spc="-1">
              <a:solidFill>
                <a:srgbClr val="000000"/>
              </a:solidFill>
              <a:uFill>
                <a:solidFill>
                  <a:srgbClr val="FFFFFF"/>
                </a:solidFill>
              </a:uFill>
              <a:latin typeface="Arial"/>
            </a:endParaRPr>
          </a:p>
        </p:txBody>
      </p:sp>
      <p:sp>
        <p:nvSpPr>
          <p:cNvPr id="529" name="CustomShape 4"/>
          <p:cNvSpPr/>
          <p:nvPr/>
        </p:nvSpPr>
        <p:spPr>
          <a:xfrm>
            <a:off x="398520" y="1112040"/>
            <a:ext cx="8538840" cy="4918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600" b="1" strike="noStrike" spc="-1">
                <a:solidFill>
                  <a:srgbClr val="000000"/>
                </a:solidFill>
                <a:uFill>
                  <a:solidFill>
                    <a:srgbClr val="FFFFFF"/>
                  </a:solidFill>
                </a:uFill>
                <a:latin typeface="Calibri"/>
                <a:ea typeface="DejaVu Sans"/>
              </a:rPr>
              <a:t>Les options de configuration d’affichage </a:t>
            </a:r>
            <a:r>
              <a:rPr lang="fr-FR" sz="1600" b="0" strike="noStrike" spc="-1">
                <a:solidFill>
                  <a:srgbClr val="000000"/>
                </a:solidFill>
                <a:uFill>
                  <a:solidFill>
                    <a:srgbClr val="FFFFFF"/>
                  </a:solidFill>
                </a:uFill>
                <a:latin typeface="Calibri"/>
                <a:ea typeface="DejaVu Sans"/>
              </a:rPr>
              <a:t>permettent de simplifier l’interface graphique ou au contraire d’activer certaines fonctionnalités. </a:t>
            </a:r>
            <a:r>
              <a:rPr lang="fr-FR" sz="1600" b="1" strike="noStrike" spc="-1">
                <a:solidFill>
                  <a:srgbClr val="000000"/>
                </a:solidFill>
                <a:uFill>
                  <a:solidFill>
                    <a:srgbClr val="FFFFFF"/>
                  </a:solidFill>
                </a:uFill>
                <a:latin typeface="Calibri"/>
                <a:ea typeface="DejaVu Sans"/>
              </a:rPr>
              <a:t>Les options de barre d’outils </a:t>
            </a:r>
            <a:r>
              <a:rPr lang="fr-FR" sz="1600" b="0" strike="noStrike" spc="-1">
                <a:solidFill>
                  <a:srgbClr val="000000"/>
                </a:solidFill>
                <a:uFill>
                  <a:solidFill>
                    <a:srgbClr val="FFFFFF"/>
                  </a:solidFill>
                </a:uFill>
                <a:latin typeface="Calibri"/>
                <a:ea typeface="DejaVu Sans"/>
              </a:rPr>
              <a:t>permettent d’enlever ou de rajouter des icônes.</a:t>
            </a:r>
            <a:endParaRPr lang="fr-FR" sz="1600" b="0" strike="noStrike" spc="-1">
              <a:solidFill>
                <a:srgbClr val="000000"/>
              </a:solidFill>
              <a:uFill>
                <a:solidFill>
                  <a:srgbClr val="FFFFFF"/>
                </a:solidFill>
              </a:uFill>
              <a:latin typeface="Arial"/>
            </a:endParaRPr>
          </a:p>
          <a:p>
            <a:pPr algn="just">
              <a:lnSpc>
                <a:spcPct val="100000"/>
              </a:lnSpc>
            </a:pPr>
            <a:endParaRPr lang="fr-FR" sz="1600" b="0" strike="noStrike" spc="-1">
              <a:solidFill>
                <a:srgbClr val="000000"/>
              </a:solidFill>
              <a:uFill>
                <a:solidFill>
                  <a:srgbClr val="FFFFFF"/>
                </a:solidFill>
              </a:uFill>
              <a:latin typeface="Arial"/>
            </a:endParaRPr>
          </a:p>
          <a:p>
            <a:pPr algn="just">
              <a:lnSpc>
                <a:spcPct val="100000"/>
              </a:lnSpc>
            </a:pPr>
            <a:r>
              <a:rPr lang="fr-FR" sz="1600" b="1" strike="noStrike" spc="-1">
                <a:solidFill>
                  <a:srgbClr val="000000"/>
                </a:solidFill>
                <a:uFill>
                  <a:solidFill>
                    <a:srgbClr val="FFFFFF"/>
                  </a:solidFill>
                </a:uFill>
                <a:latin typeface="Calibri"/>
                <a:ea typeface="DejaVu Sans"/>
              </a:rPr>
              <a:t>Les options Sauvegarder/Lancer</a:t>
            </a:r>
            <a:endParaRPr lang="fr-FR" sz="16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00"/>
                </a:solidFill>
                <a:uFill>
                  <a:solidFill>
                    <a:srgbClr val="FFFFFF"/>
                  </a:solidFill>
                </a:uFill>
                <a:latin typeface="Calibri"/>
                <a:ea typeface="DejaVu Sans"/>
              </a:rPr>
              <a:t>Par défaut, le projet défaut.alt est automatiquement sauvegardé et actualisé. La case d’option correspondante ne devrait être décochée qu’en cas de problème sur cette fonctionnalité.</a:t>
            </a:r>
            <a:endParaRPr lang="fr-FR" sz="16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00"/>
                </a:solidFill>
                <a:uFill>
                  <a:solidFill>
                    <a:srgbClr val="FFFFFF"/>
                  </a:solidFill>
                </a:uFill>
                <a:latin typeface="Calibri"/>
                <a:ea typeface="DejaVu Sans"/>
              </a:rPr>
              <a:t>Par défaut, le projet défaut.alt n’est pas chargé au lancement. Ce chargement peut être activé en cochant la case d’option correspondante.</a:t>
            </a:r>
            <a:endParaRPr lang="fr-FR" sz="16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00"/>
                </a:solidFill>
                <a:uFill>
                  <a:solidFill>
                    <a:srgbClr val="FFFFFF"/>
                  </a:solidFill>
                </a:uFill>
                <a:latin typeface="Calibri"/>
                <a:ea typeface="DejaVu Sans"/>
              </a:rPr>
              <a:t>Le chargement des données utilisateur au lancement permet d’importer le disque optique sans autre action (voir </a:t>
            </a:r>
            <a:r>
              <a:rPr lang="fr-FR" sz="1600" b="0" u="sng" strike="noStrike" spc="-1">
                <a:solidFill>
                  <a:srgbClr val="0000FF"/>
                </a:solidFill>
                <a:uFill>
                  <a:solidFill>
                    <a:srgbClr val="FFFFFF"/>
                  </a:solidFill>
                </a:uFill>
                <a:latin typeface="Calibri"/>
                <a:ea typeface="DejaVu Sans"/>
                <a:hlinkClick r:id="rId2"/>
              </a:rPr>
              <a:t>diapo Importer...</a:t>
            </a:r>
            <a:r>
              <a:rPr lang="fr-FR" sz="1600" b="0" strike="noStrike" spc="-1">
                <a:solidFill>
                  <a:srgbClr val="000000"/>
                </a:solidFill>
                <a:uFill>
                  <a:solidFill>
                    <a:srgbClr val="FFFFFF"/>
                  </a:solidFill>
                </a:uFill>
                <a:latin typeface="Calibri"/>
                <a:ea typeface="DejaVu Sans"/>
              </a:rPr>
              <a:t>). En l’absence de disque optique, l’ensemble des données de paye de l’arborescence à gauche de l’interface est importé dans l’onglet.</a:t>
            </a:r>
            <a:endParaRPr lang="fr-FR" sz="1600" b="0" strike="noStrike" spc="-1">
              <a:solidFill>
                <a:srgbClr val="000000"/>
              </a:solidFill>
              <a:uFill>
                <a:solidFill>
                  <a:srgbClr val="FFFFFF"/>
                </a:solidFill>
              </a:uFill>
              <a:latin typeface="Arial"/>
            </a:endParaRPr>
          </a:p>
          <a:p>
            <a:pPr algn="just">
              <a:lnSpc>
                <a:spcPct val="100000"/>
              </a:lnSpc>
            </a:pPr>
            <a:endParaRPr lang="fr-FR" sz="1600" b="0" strike="noStrike" spc="-1">
              <a:solidFill>
                <a:srgbClr val="000000"/>
              </a:solidFill>
              <a:uFill>
                <a:solidFill>
                  <a:srgbClr val="FFFFFF"/>
                </a:solidFill>
              </a:uFill>
              <a:latin typeface="Arial"/>
            </a:endParaRPr>
          </a:p>
          <a:p>
            <a:pPr algn="just">
              <a:lnSpc>
                <a:spcPct val="100000"/>
              </a:lnSpc>
            </a:pPr>
            <a:r>
              <a:rPr lang="fr-FR" sz="1600" b="1" strike="noStrike" spc="-1">
                <a:solidFill>
                  <a:srgbClr val="000000"/>
                </a:solidFill>
                <a:uFill>
                  <a:solidFill>
                    <a:srgbClr val="FFFFFF"/>
                  </a:solidFill>
                </a:uFill>
                <a:latin typeface="Calibri"/>
                <a:ea typeface="DejaVu Sans"/>
              </a:rPr>
              <a:t>Les options de Console </a:t>
            </a:r>
            <a:endParaRPr lang="fr-FR" sz="1600" b="0" strike="noStrike" spc="-1">
              <a:solidFill>
                <a:srgbClr val="000000"/>
              </a:solidFill>
              <a:uFill>
                <a:solidFill>
                  <a:srgbClr val="FFFFFF"/>
                </a:solidFill>
              </a:uFill>
              <a:latin typeface="Arial"/>
            </a:endParaRPr>
          </a:p>
          <a:p>
            <a:pPr algn="just">
              <a:lnSpc>
                <a:spcPct val="100000"/>
              </a:lnSpc>
            </a:pPr>
            <a:r>
              <a:rPr lang="fr-FR" sz="1600" b="0" strike="noStrike" spc="-1">
                <a:solidFill>
                  <a:srgbClr val="000000"/>
                </a:solidFill>
                <a:uFill>
                  <a:solidFill>
                    <a:srgbClr val="FFFFFF"/>
                  </a:solidFill>
                </a:uFill>
                <a:latin typeface="Calibri"/>
                <a:ea typeface="DejaVu Sans"/>
              </a:rPr>
              <a:t>Ces options permettent de réguler la quantité des messages d’avertissement (</a:t>
            </a:r>
            <a:r>
              <a:rPr lang="fr-FR" sz="1600" b="0" i="1" strike="noStrike" spc="-1">
                <a:solidFill>
                  <a:srgbClr val="000000"/>
                </a:solidFill>
                <a:uFill>
                  <a:solidFill>
                    <a:srgbClr val="FFFFFF"/>
                  </a:solidFill>
                </a:uFill>
                <a:latin typeface="Calibri"/>
                <a:ea typeface="DejaVu Sans"/>
              </a:rPr>
              <a:t>la verbosité</a:t>
            </a:r>
            <a:r>
              <a:rPr lang="fr-FR" sz="1600" b="0" strike="noStrike" spc="-1">
                <a:solidFill>
                  <a:srgbClr val="000000"/>
                </a:solidFill>
                <a:uFill>
                  <a:solidFill>
                    <a:srgbClr val="FFFFFF"/>
                  </a:solidFill>
                </a:uFill>
                <a:latin typeface="Calibri"/>
                <a:ea typeface="DejaVu Sans"/>
              </a:rPr>
              <a:t>) de l’onglet Console. Par défaut, la verbosité est limitée. En cas de problèmes de fiabilité comme ceux examinés plus loin il est conseillé de relancer en décochant la case </a:t>
            </a:r>
            <a:r>
              <a:rPr lang="fr-FR" sz="1600" b="0" i="1" strike="noStrike" spc="-1">
                <a:solidFill>
                  <a:srgbClr val="000000"/>
                </a:solidFill>
                <a:uFill>
                  <a:solidFill>
                    <a:srgbClr val="FFFFFF"/>
                  </a:solidFill>
                </a:uFill>
                <a:latin typeface="Calibri"/>
                <a:ea typeface="DejaVu Sans"/>
              </a:rPr>
              <a:t>Limiter la verbosité</a:t>
            </a:r>
            <a:r>
              <a:rPr lang="fr-FR" sz="1600" b="0" strike="noStrike" spc="-1">
                <a:solidFill>
                  <a:srgbClr val="000000"/>
                </a:solidFill>
                <a:uFill>
                  <a:solidFill>
                    <a:srgbClr val="FFFFFF"/>
                  </a:solidFill>
                </a:uFill>
                <a:latin typeface="Calibri"/>
                <a:ea typeface="DejaVu Sans"/>
              </a:rPr>
              <a:t>.</a:t>
            </a:r>
            <a:endParaRPr lang="fr-FR" sz="1600" b="0" strike="noStrike" spc="-1">
              <a:solidFill>
                <a:srgbClr val="000000"/>
              </a:solidFill>
              <a:uFill>
                <a:solidFill>
                  <a:srgbClr val="FFFFFF"/>
                </a:solidFill>
              </a:uFill>
              <a:latin typeface="Arial"/>
            </a:endParaRPr>
          </a:p>
          <a:p>
            <a:pPr algn="just">
              <a:lnSpc>
                <a:spcPct val="100000"/>
              </a:lnSpc>
            </a:pPr>
            <a:endParaRPr lang="fr-FR" sz="1600" b="0" strike="noStrike" spc="-1">
              <a:solidFill>
                <a:srgbClr val="000000"/>
              </a:solidFill>
              <a:uFill>
                <a:solidFill>
                  <a:srgbClr val="FFFFFF"/>
                </a:solidFill>
              </a:uFill>
              <a:latin typeface="Arial"/>
            </a:endParaRPr>
          </a:p>
          <a:p>
            <a:pPr algn="just">
              <a:lnSpc>
                <a:spcPct val="100000"/>
              </a:lnSpc>
            </a:pPr>
            <a:endParaRPr lang="fr-FR" sz="16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CustomShape 1"/>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1980EA88-EEA4-4EF7-992B-8C4DF05DE2EA}" type="slidenum">
              <a:rPr lang="fr-FR" sz="900" b="0" strike="noStrike" spc="-1">
                <a:solidFill>
                  <a:srgbClr val="8B8B8B"/>
                </a:solidFill>
                <a:uFill>
                  <a:solidFill>
                    <a:srgbClr val="FFFFFF"/>
                  </a:solidFill>
                </a:uFill>
                <a:latin typeface="Calibri"/>
                <a:ea typeface="DejaVu Sans"/>
              </a:rPr>
              <a:t>41</a:t>
            </a:fld>
            <a:endParaRPr lang="fr-FR" sz="900" b="0" strike="noStrike" spc="-1">
              <a:solidFill>
                <a:srgbClr val="000000"/>
              </a:solidFill>
              <a:uFill>
                <a:solidFill>
                  <a:srgbClr val="FFFFFF"/>
                </a:solidFill>
              </a:uFill>
              <a:latin typeface="Arial"/>
            </a:endParaRPr>
          </a:p>
        </p:txBody>
      </p:sp>
      <p:sp>
        <p:nvSpPr>
          <p:cNvPr id="531" name="CustomShape 2"/>
          <p:cNvSpPr/>
          <p:nvPr/>
        </p:nvSpPr>
        <p:spPr>
          <a:xfrm>
            <a:off x="126360" y="2570760"/>
            <a:ext cx="8889840" cy="13874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 PRODUCTION ET LE CONTRÔLE </a:t>
            </a:r>
            <a:endParaRPr lang="fr-FR" sz="24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DES BASES DE DONNéES</a:t>
            </a:r>
            <a:endParaRPr lang="fr-FR" sz="2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CustomShape 1"/>
          <p:cNvSpPr/>
          <p:nvPr/>
        </p:nvSpPr>
        <p:spPr>
          <a:xfrm>
            <a:off x="70560" y="1845000"/>
            <a:ext cx="8912160" cy="3093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39840">
              <a:lnSpc>
                <a:spcPct val="100000"/>
              </a:lnSpc>
            </a:pPr>
            <a:endParaRPr lang="fr-FR" sz="1800" b="0" strike="noStrike" spc="-1">
              <a:solidFill>
                <a:srgbClr val="000000"/>
              </a:solidFill>
              <a:uFill>
                <a:solidFill>
                  <a:srgbClr val="FFFFFF"/>
                </a:solidFill>
              </a:uFill>
              <a:latin typeface="Arial"/>
            </a:endParaRPr>
          </a:p>
        </p:txBody>
      </p:sp>
      <p:sp>
        <p:nvSpPr>
          <p:cNvPr id="533" name="CustomShape 2"/>
          <p:cNvSpPr/>
          <p:nvPr/>
        </p:nvSpPr>
        <p:spPr>
          <a:xfrm>
            <a:off x="1332000" y="6321600"/>
            <a:ext cx="6476760" cy="176040"/>
          </a:xfrm>
          <a:prstGeom prst="rect">
            <a:avLst/>
          </a:prstGeom>
          <a:noFill/>
          <a:ln>
            <a:noFill/>
          </a:ln>
        </p:spPr>
        <p:style>
          <a:lnRef idx="0">
            <a:scrgbClr r="0" g="0" b="0"/>
          </a:lnRef>
          <a:fillRef idx="0">
            <a:scrgbClr r="0" g="0" b="0"/>
          </a:fillRef>
          <a:effectRef idx="0">
            <a:scrgbClr r="0" g="0" b="0"/>
          </a:effectRef>
          <a:fontRef idx="minor"/>
        </p:style>
      </p:sp>
      <p:sp>
        <p:nvSpPr>
          <p:cNvPr id="534" name="CustomShape 3"/>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535" name="CustomShape 4"/>
          <p:cNvSpPr/>
          <p:nvPr/>
        </p:nvSpPr>
        <p:spPr>
          <a:xfrm>
            <a:off x="70200" y="351720"/>
            <a:ext cx="9088920" cy="5734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Produire la base de données CSV</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sp>
        <p:nvSpPr>
          <p:cNvPr id="536" name="CustomShape 5"/>
          <p:cNvSpPr/>
          <p:nvPr/>
        </p:nvSpPr>
        <p:spPr>
          <a:xfrm>
            <a:off x="179640" y="1845000"/>
            <a:ext cx="4256640" cy="31989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000" b="0" strike="noStrike" spc="-1">
                <a:solidFill>
                  <a:srgbClr val="0000CC"/>
                </a:solidFill>
                <a:uFill>
                  <a:solidFill>
                    <a:srgbClr val="FFFFFF"/>
                  </a:solidFill>
                </a:uFill>
                <a:latin typeface="Arial"/>
                <a:ea typeface="ヒラギノ角ゴ Pro W3"/>
              </a:rPr>
              <a:t>Cliquer sur l’icône « CSV » de la barre d’outils afin de produire la base de données.csv. </a:t>
            </a:r>
            <a:endParaRPr lang="fr-FR" sz="2000" b="0" strike="noStrike" spc="-1">
              <a:solidFill>
                <a:srgbClr val="000000"/>
              </a:solidFill>
              <a:uFill>
                <a:solidFill>
                  <a:srgbClr val="FFFFFF"/>
                </a:solidFill>
              </a:uFill>
              <a:latin typeface="Arial"/>
            </a:endParaRPr>
          </a:p>
          <a:p>
            <a:pPr>
              <a:lnSpc>
                <a:spcPct val="100000"/>
              </a:lnSpc>
            </a:pPr>
            <a:endParaRPr lang="fr-FR" sz="2000" b="0" strike="noStrike" spc="-1">
              <a:solidFill>
                <a:srgbClr val="000000"/>
              </a:solidFill>
              <a:uFill>
                <a:solidFill>
                  <a:srgbClr val="FFFFFF"/>
                </a:solidFill>
              </a:uFill>
              <a:latin typeface="Arial"/>
            </a:endParaRPr>
          </a:p>
          <a:p>
            <a:pPr>
              <a:lnSpc>
                <a:spcPct val="100000"/>
              </a:lnSpc>
            </a:pPr>
            <a:endParaRPr lang="fr-FR" sz="2000" b="0" strike="noStrike" spc="-1">
              <a:solidFill>
                <a:srgbClr val="000000"/>
              </a:solidFill>
              <a:uFill>
                <a:solidFill>
                  <a:srgbClr val="FFFFFF"/>
                </a:solidFill>
              </a:uFill>
              <a:latin typeface="Arial"/>
            </a:endParaRPr>
          </a:p>
          <a:p>
            <a:pPr>
              <a:lnSpc>
                <a:spcPct val="100000"/>
              </a:lnSpc>
            </a:pPr>
            <a:endParaRPr lang="fr-FR" sz="2000" b="0" strike="noStrike" spc="-1">
              <a:solidFill>
                <a:srgbClr val="000000"/>
              </a:solidFill>
              <a:uFill>
                <a:solidFill>
                  <a:srgbClr val="FFFFFF"/>
                </a:solidFill>
              </a:uFill>
              <a:latin typeface="Arial"/>
            </a:endParaRPr>
          </a:p>
          <a:p>
            <a:pPr>
              <a:lnSpc>
                <a:spcPct val="100000"/>
              </a:lnSpc>
            </a:pPr>
            <a:r>
              <a:rPr lang="fr-FR" sz="2000" b="0" strike="noStrike" spc="-1">
                <a:solidFill>
                  <a:srgbClr val="44546A"/>
                </a:solidFill>
                <a:uFill>
                  <a:solidFill>
                    <a:srgbClr val="FFFFFF"/>
                  </a:solidFill>
                </a:uFill>
                <a:latin typeface="Arial"/>
                <a:ea typeface="ヒラギノ角ゴ Pro W3"/>
              </a:rPr>
              <a:t>Une barre de progression s’affiche. Lorsque la barre se stabilise à 100%, la mention « Terminé » dans le dialogue indique la fin du traitement</a:t>
            </a:r>
            <a:r>
              <a:rPr lang="fr-FR" sz="2000" b="0" strike="noStrike" spc="-1">
                <a:solidFill>
                  <a:srgbClr val="0000CC"/>
                </a:solidFill>
                <a:uFill>
                  <a:solidFill>
                    <a:srgbClr val="FFFFFF"/>
                  </a:solidFill>
                </a:uFill>
                <a:latin typeface="Times New Roman"/>
                <a:ea typeface="ヒラギノ角ゴ Pro W3"/>
              </a:rPr>
              <a:t>.</a:t>
            </a:r>
            <a:endParaRPr lang="fr-FR" sz="2000" b="0" strike="noStrike" spc="-1">
              <a:solidFill>
                <a:srgbClr val="000000"/>
              </a:solidFill>
              <a:uFill>
                <a:solidFill>
                  <a:srgbClr val="FFFFFF"/>
                </a:solidFill>
              </a:uFill>
              <a:latin typeface="Arial"/>
            </a:endParaRPr>
          </a:p>
        </p:txBody>
      </p:sp>
      <p:sp>
        <p:nvSpPr>
          <p:cNvPr id="537" name="Line 6"/>
          <p:cNvSpPr/>
          <p:nvPr/>
        </p:nvSpPr>
        <p:spPr>
          <a:xfrm flipV="1">
            <a:off x="4234680" y="1798560"/>
            <a:ext cx="3168000" cy="980640"/>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pic>
        <p:nvPicPr>
          <p:cNvPr id="538" name="Image 1"/>
          <p:cNvPicPr/>
          <p:nvPr/>
        </p:nvPicPr>
        <p:blipFill>
          <a:blip r:embed="rId2"/>
          <a:srcRect r="41777" b="91625"/>
          <a:stretch/>
        </p:blipFill>
        <p:spPr>
          <a:xfrm>
            <a:off x="3800880" y="1260720"/>
            <a:ext cx="5312520" cy="475560"/>
          </a:xfrm>
          <a:prstGeom prst="rect">
            <a:avLst/>
          </a:prstGeom>
          <a:ln>
            <a:noFill/>
          </a:ln>
        </p:spPr>
      </p:pic>
      <p:sp>
        <p:nvSpPr>
          <p:cNvPr id="539" name="CustomShape 7"/>
          <p:cNvSpPr/>
          <p:nvPr/>
        </p:nvSpPr>
        <p:spPr>
          <a:xfrm>
            <a:off x="7486560" y="1320120"/>
            <a:ext cx="322200" cy="477000"/>
          </a:xfrm>
          <a:prstGeom prst="ellipse">
            <a:avLst/>
          </a:prstGeom>
          <a:noFill/>
          <a:ln w="19080">
            <a:solidFill>
              <a:srgbClr val="FF0066"/>
            </a:solidFill>
            <a:round/>
          </a:ln>
        </p:spPr>
        <p:style>
          <a:lnRef idx="0">
            <a:scrgbClr r="0" g="0" b="0"/>
          </a:lnRef>
          <a:fillRef idx="0">
            <a:scrgbClr r="0" g="0" b="0"/>
          </a:fillRef>
          <a:effectRef idx="0">
            <a:scrgbClr r="0" g="0" b="0"/>
          </a:effectRef>
          <a:fontRef idx="minor"/>
        </p:style>
      </p:sp>
      <p:pic>
        <p:nvPicPr>
          <p:cNvPr id="540" name="Picture 2"/>
          <p:cNvPicPr/>
          <p:nvPr/>
        </p:nvPicPr>
        <p:blipFill>
          <a:blip r:embed="rId3"/>
          <a:stretch/>
        </p:blipFill>
        <p:spPr>
          <a:xfrm>
            <a:off x="3564000" y="2506680"/>
            <a:ext cx="597240" cy="1044720"/>
          </a:xfrm>
          <a:prstGeom prst="rect">
            <a:avLst/>
          </a:prstGeom>
          <a:ln>
            <a:noFill/>
          </a:ln>
        </p:spPr>
      </p:pic>
      <p:sp>
        <p:nvSpPr>
          <p:cNvPr id="541" name="CustomShape 8"/>
          <p:cNvSpPr/>
          <p:nvPr/>
        </p:nvSpPr>
        <p:spPr>
          <a:xfrm>
            <a:off x="1803600" y="6356520"/>
            <a:ext cx="490644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542" name="CustomShape 9"/>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4F568C3B-8BBA-4DF1-9B6A-FED23434E118}" type="slidenum">
              <a:rPr lang="fr-FR" sz="900" b="0" strike="noStrike" spc="-1">
                <a:solidFill>
                  <a:srgbClr val="8B8B8B"/>
                </a:solidFill>
                <a:uFill>
                  <a:solidFill>
                    <a:srgbClr val="FFFFFF"/>
                  </a:solidFill>
                </a:uFill>
                <a:latin typeface="Calibri"/>
                <a:ea typeface="DejaVu Sans"/>
              </a:rPr>
              <a:t>42</a:t>
            </a:fld>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CustomShape 1"/>
          <p:cNvSpPr/>
          <p:nvPr/>
        </p:nvSpPr>
        <p:spPr>
          <a:xfrm>
            <a:off x="120960" y="1953000"/>
            <a:ext cx="8601840" cy="3777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39840">
              <a:lnSpc>
                <a:spcPct val="100000"/>
              </a:lnSpc>
            </a:pPr>
            <a:endParaRPr lang="fr-FR" sz="1800" b="0" strike="noStrike" spc="-1">
              <a:solidFill>
                <a:srgbClr val="000000"/>
              </a:solidFill>
              <a:uFill>
                <a:solidFill>
                  <a:srgbClr val="FFFFFF"/>
                </a:solidFill>
              </a:uFill>
              <a:latin typeface="Arial"/>
            </a:endParaRPr>
          </a:p>
        </p:txBody>
      </p:sp>
      <p:sp>
        <p:nvSpPr>
          <p:cNvPr id="544" name="CustomShape 2"/>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545" name="CustomShape 3"/>
          <p:cNvSpPr/>
          <p:nvPr/>
        </p:nvSpPr>
        <p:spPr>
          <a:xfrm>
            <a:off x="199080" y="360000"/>
            <a:ext cx="888984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ACCéDER AUX BASES de données CSV</a:t>
            </a:r>
            <a:endParaRPr lang="fr-FR" sz="2400" b="0" strike="noStrike" spc="-1">
              <a:solidFill>
                <a:srgbClr val="000000"/>
              </a:solidFill>
              <a:uFill>
                <a:solidFill>
                  <a:srgbClr val="FFFFFF"/>
                </a:solidFill>
              </a:uFill>
              <a:latin typeface="Arial"/>
            </a:endParaRPr>
          </a:p>
        </p:txBody>
      </p:sp>
      <p:sp>
        <p:nvSpPr>
          <p:cNvPr id="546" name="CustomShape 4"/>
          <p:cNvSpPr/>
          <p:nvPr/>
        </p:nvSpPr>
        <p:spPr>
          <a:xfrm>
            <a:off x="199080" y="1269000"/>
            <a:ext cx="8861760" cy="1365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400" b="0" strike="noStrike" spc="-1">
                <a:solidFill>
                  <a:srgbClr val="000000"/>
                </a:solidFill>
                <a:uFill>
                  <a:solidFill>
                    <a:srgbClr val="FFFFFF"/>
                  </a:solidFill>
                </a:uFill>
                <a:latin typeface="Times New Roman"/>
                <a:ea typeface="ヒラギノ角ゴ Pro W3"/>
              </a:rPr>
              <a:t>Deux bases CSV :</a:t>
            </a:r>
            <a:endParaRPr lang="fr-FR" sz="2400" b="0" strike="noStrike" spc="-1">
              <a:solidFill>
                <a:srgbClr val="000000"/>
              </a:solidFill>
              <a:uFill>
                <a:solidFill>
                  <a:srgbClr val="FFFFFF"/>
                </a:solidFill>
              </a:uFill>
              <a:latin typeface="Arial"/>
            </a:endParaRPr>
          </a:p>
          <a:p>
            <a:pPr marL="343080" indent="-340560">
              <a:lnSpc>
                <a:spcPct val="100000"/>
              </a:lnSpc>
              <a:buClr>
                <a:srgbClr val="000000"/>
              </a:buClr>
              <a:buFont typeface="StarSymbol"/>
              <a:buChar char="-"/>
            </a:pPr>
            <a:r>
              <a:rPr lang="fr-FR" sz="2400" b="0" strike="noStrike" spc="-1">
                <a:solidFill>
                  <a:srgbClr val="000000"/>
                </a:solidFill>
                <a:uFill>
                  <a:solidFill>
                    <a:srgbClr val="FFFFFF"/>
                  </a:solidFill>
                </a:uFill>
                <a:latin typeface="Times New Roman"/>
                <a:ea typeface="ヒラギノ角ゴ Pro W3"/>
              </a:rPr>
              <a:t>l’ensemble des bulletins de paye (fichier léger) </a:t>
            </a:r>
            <a:endParaRPr lang="fr-FR" sz="2400" b="0" strike="noStrike" spc="-1">
              <a:solidFill>
                <a:srgbClr val="000000"/>
              </a:solidFill>
              <a:uFill>
                <a:solidFill>
                  <a:srgbClr val="FFFFFF"/>
                </a:solidFill>
              </a:uFill>
              <a:latin typeface="Arial"/>
            </a:endParaRPr>
          </a:p>
          <a:p>
            <a:pPr marL="343080" indent="-340560">
              <a:lnSpc>
                <a:spcPct val="100000"/>
              </a:lnSpc>
              <a:buClr>
                <a:srgbClr val="000000"/>
              </a:buClr>
              <a:buFont typeface="StarSymbol"/>
              <a:buChar char="-"/>
            </a:pPr>
            <a:r>
              <a:rPr lang="fr-FR" sz="2400" b="0" strike="noStrike" spc="-1">
                <a:solidFill>
                  <a:srgbClr val="000000"/>
                </a:solidFill>
                <a:uFill>
                  <a:solidFill>
                    <a:srgbClr val="FFFFFF"/>
                  </a:solidFill>
                </a:uFill>
                <a:latin typeface="Times New Roman"/>
                <a:ea typeface="ヒラギノ角ゴ Pro W3"/>
              </a:rPr>
              <a:t>l’ensemble des lignes de paye fusionnées aux bulletins de paye</a:t>
            </a:r>
            <a:endParaRPr lang="fr-FR" sz="2400" b="0" strike="noStrike" spc="-1">
              <a:solidFill>
                <a:srgbClr val="000000"/>
              </a:solidFill>
              <a:uFill>
                <a:solidFill>
                  <a:srgbClr val="FFFFFF"/>
                </a:solidFill>
              </a:uFill>
              <a:latin typeface="Arial"/>
            </a:endParaRPr>
          </a:p>
        </p:txBody>
      </p:sp>
      <p:pic>
        <p:nvPicPr>
          <p:cNvPr id="547" name="Image 1"/>
          <p:cNvPicPr/>
          <p:nvPr/>
        </p:nvPicPr>
        <p:blipFill>
          <a:blip r:embed="rId2"/>
          <a:srcRect l="-95" t="47" r="29905" b="85897"/>
          <a:stretch/>
        </p:blipFill>
        <p:spPr>
          <a:xfrm>
            <a:off x="521280" y="2940480"/>
            <a:ext cx="6964200" cy="869400"/>
          </a:xfrm>
          <a:prstGeom prst="rect">
            <a:avLst/>
          </a:prstGeom>
          <a:ln>
            <a:noFill/>
          </a:ln>
        </p:spPr>
      </p:pic>
      <p:sp>
        <p:nvSpPr>
          <p:cNvPr id="548" name="CustomShape 5"/>
          <p:cNvSpPr/>
          <p:nvPr/>
        </p:nvSpPr>
        <p:spPr>
          <a:xfrm rot="21518400">
            <a:off x="5114880" y="3031200"/>
            <a:ext cx="528480" cy="354240"/>
          </a:xfrm>
          <a:prstGeom prst="ellipse">
            <a:avLst/>
          </a:prstGeom>
          <a:noFill/>
          <a:ln w="29160">
            <a:solidFill>
              <a:srgbClr val="FF0066"/>
            </a:solidFill>
            <a:round/>
          </a:ln>
        </p:spPr>
        <p:style>
          <a:lnRef idx="0">
            <a:scrgbClr r="0" g="0" b="0"/>
          </a:lnRef>
          <a:fillRef idx="0">
            <a:scrgbClr r="0" g="0" b="0"/>
          </a:fillRef>
          <a:effectRef idx="0">
            <a:scrgbClr r="0" g="0" b="0"/>
          </a:effectRef>
          <a:fontRef idx="minor"/>
        </p:style>
      </p:sp>
      <p:sp>
        <p:nvSpPr>
          <p:cNvPr id="549" name="CustomShape 6"/>
          <p:cNvSpPr/>
          <p:nvPr/>
        </p:nvSpPr>
        <p:spPr>
          <a:xfrm>
            <a:off x="3938760" y="3837600"/>
            <a:ext cx="2517840" cy="34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Arial"/>
                <a:ea typeface="DejaVu Sans"/>
              </a:rPr>
              <a:t>Accès aux bases</a:t>
            </a:r>
            <a:endParaRPr lang="fr-FR" sz="1800" b="0" strike="noStrike" spc="-1">
              <a:solidFill>
                <a:srgbClr val="000000"/>
              </a:solidFill>
              <a:uFill>
                <a:solidFill>
                  <a:srgbClr val="FFFFFF"/>
                </a:solidFill>
              </a:uFill>
              <a:latin typeface="Arial"/>
            </a:endParaRPr>
          </a:p>
        </p:txBody>
      </p:sp>
      <p:sp>
        <p:nvSpPr>
          <p:cNvPr id="550" name="Line 7"/>
          <p:cNvSpPr/>
          <p:nvPr/>
        </p:nvSpPr>
        <p:spPr>
          <a:xfrm flipH="1" flipV="1">
            <a:off x="4968000" y="3528000"/>
            <a:ext cx="1368000" cy="360000"/>
          </a:xfrm>
          <a:prstGeom prst="line">
            <a:avLst/>
          </a:prstGeom>
          <a:ln>
            <a:noFill/>
          </a:ln>
        </p:spPr>
        <p:style>
          <a:lnRef idx="0">
            <a:scrgbClr r="0" g="0" b="0"/>
          </a:lnRef>
          <a:fillRef idx="0">
            <a:scrgbClr r="0" g="0" b="0"/>
          </a:fillRef>
          <a:effectRef idx="0">
            <a:scrgbClr r="0" g="0" b="0"/>
          </a:effectRef>
          <a:fontRef idx="minor"/>
        </p:style>
      </p:sp>
      <p:sp>
        <p:nvSpPr>
          <p:cNvPr id="551" name="CustomShape 8"/>
          <p:cNvSpPr/>
          <p:nvPr/>
        </p:nvSpPr>
        <p:spPr>
          <a:xfrm>
            <a:off x="1459800" y="6379560"/>
            <a:ext cx="5535720" cy="37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552" name="CustomShape 9"/>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CF08A10-E5B8-47A1-862A-485DC0C869F1}" type="slidenum">
              <a:rPr lang="fr-FR" sz="900" b="0" strike="noStrike" spc="-1">
                <a:solidFill>
                  <a:srgbClr val="8B8B8B"/>
                </a:solidFill>
                <a:uFill>
                  <a:solidFill>
                    <a:srgbClr val="FFFFFF"/>
                  </a:solidFill>
                </a:uFill>
                <a:latin typeface="Calibri"/>
                <a:ea typeface="DejaVu Sans"/>
              </a:rPr>
              <a:t>43</a:t>
            </a:fld>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 name="Image 297"/>
          <p:cNvPicPr/>
          <p:nvPr/>
        </p:nvPicPr>
        <p:blipFill>
          <a:blip r:embed="rId2"/>
          <a:stretch/>
        </p:blipFill>
        <p:spPr>
          <a:xfrm>
            <a:off x="199080" y="1170720"/>
            <a:ext cx="8889840" cy="1648800"/>
          </a:xfrm>
          <a:prstGeom prst="rect">
            <a:avLst/>
          </a:prstGeom>
          <a:ln>
            <a:noFill/>
          </a:ln>
        </p:spPr>
      </p:pic>
      <p:sp>
        <p:nvSpPr>
          <p:cNvPr id="554" name="CustomShape 1"/>
          <p:cNvSpPr/>
          <p:nvPr/>
        </p:nvSpPr>
        <p:spPr>
          <a:xfrm>
            <a:off x="199080" y="360000"/>
            <a:ext cx="888984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ACCéDER aux bases de données csv</a:t>
            </a:r>
            <a:endParaRPr lang="fr-FR" sz="2400" b="0" strike="noStrike" spc="-1">
              <a:solidFill>
                <a:srgbClr val="000000"/>
              </a:solidFill>
              <a:uFill>
                <a:solidFill>
                  <a:srgbClr val="FFFFFF"/>
                </a:solidFill>
              </a:uFill>
              <a:latin typeface="Arial"/>
            </a:endParaRPr>
          </a:p>
        </p:txBody>
      </p:sp>
      <p:sp>
        <p:nvSpPr>
          <p:cNvPr id="555" name="CustomShape 2"/>
          <p:cNvSpPr/>
          <p:nvPr/>
        </p:nvSpPr>
        <p:spPr>
          <a:xfrm>
            <a:off x="1492200" y="3467880"/>
            <a:ext cx="6854400" cy="207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2000" b="0" strike="noStrike" spc="-1">
                <a:solidFill>
                  <a:srgbClr val="000000"/>
                </a:solidFill>
                <a:uFill>
                  <a:solidFill>
                    <a:srgbClr val="FFFFFF"/>
                  </a:solidFill>
                </a:uFill>
                <a:latin typeface="Arial"/>
                <a:ea typeface="DejaVu Sans"/>
              </a:rPr>
              <a:t>Les bases CSV sont lisibles sous Excel (Windows) ou Calc (poste dédié Linux).</a:t>
            </a:r>
            <a:endParaRPr lang="fr-FR" sz="2000" b="0" strike="noStrike" spc="-1">
              <a:solidFill>
                <a:srgbClr val="000000"/>
              </a:solidFill>
              <a:uFill>
                <a:solidFill>
                  <a:srgbClr val="FFFFFF"/>
                </a:solidFill>
              </a:uFill>
              <a:latin typeface="Arial"/>
            </a:endParaRPr>
          </a:p>
          <a:p>
            <a:pPr>
              <a:lnSpc>
                <a:spcPct val="100000"/>
              </a:lnSpc>
            </a:pPr>
            <a:endParaRPr lang="fr-FR" sz="20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Arial"/>
                <a:ea typeface="DejaVu Sans"/>
              </a:rPr>
              <a:t>Elles sont directement générées sur la clé USB3.</a:t>
            </a:r>
            <a:endParaRPr lang="fr-FR" sz="2000" b="0" strike="noStrike" spc="-1">
              <a:solidFill>
                <a:srgbClr val="000000"/>
              </a:solidFill>
              <a:uFill>
                <a:solidFill>
                  <a:srgbClr val="FFFFFF"/>
                </a:solidFill>
              </a:uFill>
              <a:latin typeface="Arial"/>
            </a:endParaRPr>
          </a:p>
          <a:p>
            <a:pPr>
              <a:lnSpc>
                <a:spcPct val="100000"/>
              </a:lnSpc>
            </a:pPr>
            <a:endParaRPr lang="fr-FR" sz="20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Arial"/>
                <a:ea typeface="DejaVu Sans"/>
              </a:rPr>
              <a:t>Recopier les bases de données de la clé USB3 sur votre PC Windows</a:t>
            </a:r>
            <a:r>
              <a:rPr lang="fr-FR" sz="1800" b="0" strike="noStrike" spc="-1">
                <a:solidFill>
                  <a:srgbClr val="0000CC"/>
                </a:solidFill>
                <a:uFill>
                  <a:solidFill>
                    <a:srgbClr val="FFFFFF"/>
                  </a:solidFill>
                </a:uFill>
                <a:latin typeface="Arial"/>
                <a:ea typeface="DejaVu Sans"/>
              </a:rPr>
              <a:t>.</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556" name="CustomShape 3"/>
          <p:cNvSpPr/>
          <p:nvPr/>
        </p:nvSpPr>
        <p:spPr>
          <a:xfrm>
            <a:off x="1602360" y="6356520"/>
            <a:ext cx="51663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557" name="CustomShape 4"/>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54F47C5C-F499-4D73-B7FF-F22C191BAE33}" type="slidenum">
              <a:rPr lang="fr-FR" sz="900" b="0" strike="noStrike" spc="-1">
                <a:solidFill>
                  <a:srgbClr val="8B8B8B"/>
                </a:solidFill>
                <a:uFill>
                  <a:solidFill>
                    <a:srgbClr val="FFFFFF"/>
                  </a:solidFill>
                </a:uFill>
                <a:latin typeface="Calibri"/>
                <a:ea typeface="DejaVu Sans"/>
              </a:rPr>
              <a:t>44</a:t>
            </a:fld>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8" name="Image 300"/>
          <p:cNvPicPr/>
          <p:nvPr/>
        </p:nvPicPr>
        <p:blipFill>
          <a:blip r:embed="rId2"/>
          <a:srcRect r="69413"/>
          <a:stretch/>
        </p:blipFill>
        <p:spPr>
          <a:xfrm>
            <a:off x="199080" y="1124640"/>
            <a:ext cx="8690400" cy="3669840"/>
          </a:xfrm>
          <a:prstGeom prst="rect">
            <a:avLst/>
          </a:prstGeom>
          <a:ln>
            <a:noFill/>
          </a:ln>
        </p:spPr>
      </p:pic>
      <p:sp>
        <p:nvSpPr>
          <p:cNvPr id="559" name="CustomShape 1"/>
          <p:cNvSpPr/>
          <p:nvPr/>
        </p:nvSpPr>
        <p:spPr>
          <a:xfrm>
            <a:off x="199080" y="360000"/>
            <a:ext cx="888984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EXEMPLE DE VISUALISATION CALC sous LINUX </a:t>
            </a:r>
            <a:endParaRPr lang="fr-FR" sz="24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ou EXCEL sous WINDOWS</a:t>
            </a:r>
            <a:endParaRPr lang="fr-FR" sz="2400" b="0" strike="noStrike" spc="-1">
              <a:solidFill>
                <a:srgbClr val="000000"/>
              </a:solidFill>
              <a:uFill>
                <a:solidFill>
                  <a:srgbClr val="FFFFFF"/>
                </a:solidFill>
              </a:uFill>
              <a:latin typeface="Arial"/>
            </a:endParaRPr>
          </a:p>
        </p:txBody>
      </p:sp>
      <p:sp>
        <p:nvSpPr>
          <p:cNvPr id="560" name="CustomShape 2"/>
          <p:cNvSpPr/>
          <p:nvPr/>
        </p:nvSpPr>
        <p:spPr>
          <a:xfrm>
            <a:off x="199080" y="4600440"/>
            <a:ext cx="8690400" cy="1490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CC"/>
                </a:solidFill>
                <a:uFill>
                  <a:solidFill>
                    <a:srgbClr val="FFFFFF"/>
                  </a:solidFill>
                </a:uFill>
                <a:latin typeface="Arial"/>
                <a:ea typeface="DejaVu Sans"/>
              </a:rPr>
              <a:t>Le traitement (TCD…) est réalisé sur les postes PC Windows (Excel).</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561" name="CustomShape 3"/>
          <p:cNvSpPr/>
          <p:nvPr/>
        </p:nvSpPr>
        <p:spPr>
          <a:xfrm>
            <a:off x="1332000" y="6321600"/>
            <a:ext cx="6476760" cy="176040"/>
          </a:xfrm>
          <a:prstGeom prst="rect">
            <a:avLst/>
          </a:prstGeom>
          <a:noFill/>
          <a:ln>
            <a:noFill/>
          </a:ln>
        </p:spPr>
        <p:style>
          <a:lnRef idx="0">
            <a:scrgbClr r="0" g="0" b="0"/>
          </a:lnRef>
          <a:fillRef idx="0">
            <a:scrgbClr r="0" g="0" b="0"/>
          </a:fillRef>
          <a:effectRef idx="0">
            <a:scrgbClr r="0" g="0" b="0"/>
          </a:effectRef>
          <a:fontRef idx="minor"/>
        </p:style>
      </p:sp>
      <p:sp>
        <p:nvSpPr>
          <p:cNvPr id="562" name="CustomShape 4"/>
          <p:cNvSpPr/>
          <p:nvPr/>
        </p:nvSpPr>
        <p:spPr>
          <a:xfrm>
            <a:off x="2080440" y="6356520"/>
            <a:ext cx="48898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563" name="CustomShape 5"/>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B38CEFA-BE05-4EB7-A16F-30254627FC7D}" type="slidenum">
              <a:rPr lang="fr-FR" sz="900" b="0" strike="noStrike" spc="-1">
                <a:solidFill>
                  <a:srgbClr val="8B8B8B"/>
                </a:solidFill>
                <a:uFill>
                  <a:solidFill>
                    <a:srgbClr val="FFFFFF"/>
                  </a:solidFill>
                </a:uFill>
                <a:latin typeface="Calibri"/>
                <a:ea typeface="DejaVu Sans"/>
              </a:rPr>
              <a:t>45</a:t>
            </a:fld>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CustomShape 1"/>
          <p:cNvSpPr/>
          <p:nvPr/>
        </p:nvSpPr>
        <p:spPr>
          <a:xfrm>
            <a:off x="251640" y="1124640"/>
            <a:ext cx="8226360" cy="4692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Arial"/>
                <a:ea typeface="ヒラギノ角ゴ Pro W3"/>
              </a:rPr>
              <a:t>Altaïr crée deux bases en au format CSV au format CSV lisible sous Excel (ou Calc) :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marL="1800" algn="just">
              <a:lnSpc>
                <a:spcPct val="100000"/>
              </a:lnSpc>
            </a:pPr>
            <a:r>
              <a:rPr lang="fr-FR" sz="1800" b="0" strike="noStrike" spc="-1">
                <a:solidFill>
                  <a:srgbClr val="000000"/>
                </a:solidFill>
                <a:uFill>
                  <a:solidFill>
                    <a:srgbClr val="FFFFFF"/>
                  </a:solidFill>
                </a:uFill>
                <a:latin typeface="Arial"/>
                <a:ea typeface="ヒラギノ角ゴ Pro W3"/>
              </a:rPr>
              <a:t>	l’ensemble des bulletins de paye : un fichier léger, avec les caractéristiques globales de l’agent ou de sa paye (nom, prénom, matricule, statut, indice, Brut, Net…)</a:t>
            </a:r>
            <a:endParaRPr lang="fr-FR" sz="1800" b="0" strike="noStrike" spc="-1">
              <a:solidFill>
                <a:srgbClr val="000000"/>
              </a:solidFill>
              <a:uFill>
                <a:solidFill>
                  <a:srgbClr val="FFFFFF"/>
                </a:solidFill>
              </a:uFill>
              <a:latin typeface="Arial"/>
            </a:endParaRPr>
          </a:p>
          <a:p>
            <a:pPr marL="1800" algn="just">
              <a:lnSpc>
                <a:spcPct val="100000"/>
              </a:lnSpc>
            </a:pPr>
            <a:endParaRPr lang="fr-FR" sz="1800" b="0" strike="noStrike" spc="-1">
              <a:solidFill>
                <a:srgbClr val="000000"/>
              </a:solidFill>
              <a:uFill>
                <a:solidFill>
                  <a:srgbClr val="FFFFFF"/>
                </a:solidFill>
              </a:uFill>
              <a:latin typeface="Arial"/>
            </a:endParaRPr>
          </a:p>
          <a:p>
            <a:pPr marL="1800" algn="just">
              <a:lnSpc>
                <a:spcPct val="100000"/>
              </a:lnSpc>
            </a:pPr>
            <a:r>
              <a:rPr lang="fr-FR" sz="1800" b="0" strike="noStrike" spc="-1">
                <a:solidFill>
                  <a:srgbClr val="000000"/>
                </a:solidFill>
                <a:uFill>
                  <a:solidFill>
                    <a:srgbClr val="FFFFFF"/>
                  </a:solidFill>
                </a:uFill>
                <a:latin typeface="Arial"/>
                <a:ea typeface="ヒラギノ角ゴ Pro W3"/>
              </a:rPr>
              <a:t>	l’ensemble des lignes de paye et des bulletins de paye dans un même fichier, avec toutes les variables utiles au contrôle (les précédentes, plus le montant de chaque ligne de paye, le code et le libellé, la base, le taux, la catégorie de ligne de paye).</a:t>
            </a:r>
            <a:endParaRPr lang="fr-FR" sz="1800" b="0" strike="noStrike" spc="-1">
              <a:solidFill>
                <a:srgbClr val="000000"/>
              </a:solidFill>
              <a:uFill>
                <a:solidFill>
                  <a:srgbClr val="FFFFFF"/>
                </a:solidFill>
              </a:uFill>
              <a:latin typeface="Arial"/>
            </a:endParaRPr>
          </a:p>
          <a:p>
            <a:pPr marL="1800" algn="just">
              <a:lnSpc>
                <a:spcPct val="100000"/>
              </a:lnSpc>
            </a:pPr>
            <a:r>
              <a:rPr lang="fr-FR" sz="1800" b="0" strike="noStrike" spc="-1">
                <a:solidFill>
                  <a:srgbClr val="000000"/>
                </a:solidFill>
                <a:uFill>
                  <a:solidFill>
                    <a:srgbClr val="FFFFFF"/>
                  </a:solidFill>
                </a:uFill>
                <a:latin typeface="Arial"/>
                <a:ea typeface="ヒラギノ角ゴ Pro W3"/>
              </a:rPr>
              <a:t>	Catégorie de ligne de paye : voir la traduction du codage dans l’Aide.</a:t>
            </a:r>
            <a:endParaRPr lang="fr-FR" sz="1800" b="0" strike="noStrike" spc="-1">
              <a:solidFill>
                <a:srgbClr val="000000"/>
              </a:solidFill>
              <a:uFill>
                <a:solidFill>
                  <a:srgbClr val="FFFFFF"/>
                </a:solidFill>
              </a:uFill>
              <a:latin typeface="Arial"/>
            </a:endParaRPr>
          </a:p>
          <a:p>
            <a:pPr marL="1800" algn="just">
              <a:lnSpc>
                <a:spcPct val="100000"/>
              </a:lnSpc>
            </a:pPr>
            <a:endParaRPr lang="fr-FR" sz="1800" b="0" strike="noStrike" spc="-1">
              <a:solidFill>
                <a:srgbClr val="000000"/>
              </a:solidFill>
              <a:uFill>
                <a:solidFill>
                  <a:srgbClr val="FFFFFF"/>
                </a:solidFill>
              </a:uFill>
              <a:latin typeface="Arial"/>
            </a:endParaRPr>
          </a:p>
          <a:p>
            <a:pPr marL="1800" algn="just">
              <a:lnSpc>
                <a:spcPct val="100000"/>
              </a:lnSpc>
            </a:pPr>
            <a:r>
              <a:rPr lang="fr-FR" sz="1800" b="0" strike="noStrike" spc="-1">
                <a:solidFill>
                  <a:srgbClr val="000000"/>
                </a:solidFill>
                <a:uFill>
                  <a:solidFill>
                    <a:srgbClr val="FFFFFF"/>
                  </a:solidFill>
                </a:uFill>
                <a:latin typeface="Arial"/>
                <a:ea typeface="ヒラギノ角ゴ Pro W3"/>
              </a:rPr>
              <a:t>Ces deux bases peuvent être utilisées pour des tableaux croisés dynamiques sous Excel.</a:t>
            </a:r>
            <a:endParaRPr lang="fr-FR" sz="1800" b="0" strike="noStrike" spc="-1">
              <a:solidFill>
                <a:srgbClr val="000000"/>
              </a:solidFill>
              <a:uFill>
                <a:solidFill>
                  <a:srgbClr val="FFFFFF"/>
                </a:solidFill>
              </a:uFill>
              <a:latin typeface="Arial"/>
            </a:endParaRPr>
          </a:p>
          <a:p>
            <a:pPr marL="1800" algn="just">
              <a:lnSpc>
                <a:spcPct val="100000"/>
              </a:lnSpc>
            </a:pPr>
            <a:endParaRPr lang="fr-FR" sz="1800" b="0" strike="noStrike" spc="-1">
              <a:solidFill>
                <a:srgbClr val="000000"/>
              </a:solidFill>
              <a:uFill>
                <a:solidFill>
                  <a:srgbClr val="FFFFFF"/>
                </a:solidFill>
              </a:uFill>
              <a:latin typeface="Arial"/>
            </a:endParaRPr>
          </a:p>
          <a:p>
            <a:pPr marL="1800" algn="just">
              <a:lnSpc>
                <a:spcPct val="100000"/>
              </a:lnSpc>
            </a:pPr>
            <a:endParaRPr lang="fr-FR" sz="1800" b="0" strike="noStrike" spc="-1">
              <a:solidFill>
                <a:srgbClr val="000000"/>
              </a:solidFill>
              <a:uFill>
                <a:solidFill>
                  <a:srgbClr val="FFFFFF"/>
                </a:solidFill>
              </a:uFill>
              <a:latin typeface="Arial"/>
            </a:endParaRPr>
          </a:p>
          <a:p>
            <a:pPr marL="1800" algn="just">
              <a:lnSpc>
                <a:spcPct val="100000"/>
              </a:lnSpc>
            </a:pPr>
            <a:endParaRPr lang="fr-FR" sz="1800" b="0" strike="noStrike" spc="-1">
              <a:solidFill>
                <a:srgbClr val="000000"/>
              </a:solidFill>
              <a:uFill>
                <a:solidFill>
                  <a:srgbClr val="FFFFFF"/>
                </a:solidFill>
              </a:uFill>
              <a:latin typeface="Arial"/>
            </a:endParaRPr>
          </a:p>
        </p:txBody>
      </p:sp>
      <p:sp>
        <p:nvSpPr>
          <p:cNvPr id="565" name="CustomShape 2"/>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566" name="CustomShape 3"/>
          <p:cNvSpPr/>
          <p:nvPr/>
        </p:nvSpPr>
        <p:spPr>
          <a:xfrm>
            <a:off x="608760" y="303840"/>
            <a:ext cx="8061480" cy="608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Créer LES bases de données csv</a:t>
            </a:r>
            <a:endParaRPr lang="fr-FR" sz="2400" b="0" strike="noStrike" spc="-1">
              <a:solidFill>
                <a:srgbClr val="000000"/>
              </a:solidFill>
              <a:uFill>
                <a:solidFill>
                  <a:srgbClr val="FFFFFF"/>
                </a:solidFill>
              </a:uFill>
              <a:latin typeface="Arial"/>
            </a:endParaRPr>
          </a:p>
        </p:txBody>
      </p:sp>
      <p:sp>
        <p:nvSpPr>
          <p:cNvPr id="567" name="CustomShape 4"/>
          <p:cNvSpPr/>
          <p:nvPr/>
        </p:nvSpPr>
        <p:spPr>
          <a:xfrm>
            <a:off x="774360" y="2316960"/>
            <a:ext cx="285480" cy="1414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68" name="CustomShape 5"/>
          <p:cNvSpPr/>
          <p:nvPr/>
        </p:nvSpPr>
        <p:spPr>
          <a:xfrm>
            <a:off x="774360" y="3403440"/>
            <a:ext cx="285480" cy="1414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569" name="CustomShape 6"/>
          <p:cNvSpPr/>
          <p:nvPr/>
        </p:nvSpPr>
        <p:spPr>
          <a:xfrm>
            <a:off x="1974960" y="6391440"/>
            <a:ext cx="47800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570" name="CustomShape 7"/>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474D5F36-6E19-49FA-812F-3162B5DFB652}" type="slidenum">
              <a:rPr lang="fr-FR" sz="900" b="0" strike="noStrike" spc="-1">
                <a:solidFill>
                  <a:srgbClr val="8B8B8B"/>
                </a:solidFill>
                <a:uFill>
                  <a:solidFill>
                    <a:srgbClr val="FFFFFF"/>
                  </a:solidFill>
                </a:uFill>
                <a:latin typeface="Calibri"/>
                <a:ea typeface="DejaVu Sans"/>
              </a:rPr>
              <a:t>46</a:t>
            </a:fld>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CustomShape 1"/>
          <p:cNvSpPr/>
          <p:nvPr/>
        </p:nvSpPr>
        <p:spPr>
          <a:xfrm>
            <a:off x="251640" y="1124640"/>
            <a:ext cx="8418600" cy="52304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1800" b="0" strike="noStrike" spc="-1">
                <a:solidFill>
                  <a:srgbClr val="000000"/>
                </a:solidFill>
                <a:uFill>
                  <a:solidFill>
                    <a:srgbClr val="FFFFFF"/>
                  </a:solidFill>
                </a:uFill>
                <a:latin typeface="Arial"/>
                <a:ea typeface="DejaVu Sans"/>
              </a:rPr>
              <a:t>Altaïr propose plusieurs modalités de création</a:t>
            </a:r>
            <a:r>
              <a:rPr lang="fr-FR" sz="1800" b="0" u="sng" strike="noStrike" spc="-1">
                <a:solidFill>
                  <a:srgbClr val="000000"/>
                </a:solidFill>
                <a:uFill>
                  <a:solidFill>
                    <a:srgbClr val="FFFFFF"/>
                  </a:solidFill>
                </a:uFill>
                <a:latin typeface="Arial"/>
                <a:ea typeface="DejaVu Sans"/>
              </a:rPr>
              <a:t> des données </a:t>
            </a:r>
            <a:r>
              <a:rPr lang="fr-FR" sz="1800" b="0" strike="noStrike" spc="-1">
                <a:solidFill>
                  <a:srgbClr val="000000"/>
                </a:solidFill>
                <a:uFill>
                  <a:solidFill>
                    <a:srgbClr val="FFFFFF"/>
                  </a:solidFill>
                </a:uFill>
                <a:latin typeface="Arial"/>
                <a:ea typeface="DejaVu Sans"/>
              </a:rPr>
              <a:t>:</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Standard</a:t>
            </a:r>
            <a:r>
              <a:rPr lang="fr-FR" sz="1800" b="0" strike="noStrike" spc="-1">
                <a:solidFill>
                  <a:srgbClr val="000000"/>
                </a:solidFill>
                <a:uFill>
                  <a:solidFill>
                    <a:srgbClr val="FFFFFF"/>
                  </a:solidFill>
                </a:uFill>
                <a:latin typeface="Arial"/>
                <a:ea typeface="ヒラギノ角ゴ Pro W3"/>
              </a:rPr>
              <a:t> : Mode par défaut. Ecrase les fichiers  intégrés sur la clef USB3 dédiée au fur et à mesure des copies sur l’ordinateur dédié. Mesure de sécurité et de confidentialité.</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Cumulative</a:t>
            </a:r>
            <a:r>
              <a:rPr lang="fr-FR" sz="1800" b="0" strike="noStrike" spc="-1">
                <a:solidFill>
                  <a:srgbClr val="000000"/>
                </a:solidFill>
                <a:uFill>
                  <a:solidFill>
                    <a:srgbClr val="FFFFFF"/>
                  </a:solidFill>
                </a:uFill>
                <a:latin typeface="Arial"/>
                <a:ea typeface="ヒラギノ角ゴ Pro W3"/>
              </a:rPr>
              <a:t> : Empile les données les unes sur les autres dans la même base CSV.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Distributive</a:t>
            </a:r>
            <a:r>
              <a:rPr lang="fr-FR" sz="1800" b="0" strike="noStrike" spc="-1">
                <a:solidFill>
                  <a:srgbClr val="000000"/>
                </a:solidFill>
                <a:uFill>
                  <a:solidFill>
                    <a:srgbClr val="FFFFFF"/>
                  </a:solidFill>
                </a:uFill>
                <a:latin typeface="Arial"/>
                <a:ea typeface="ヒラギノ角ゴ Pro W3"/>
              </a:rPr>
              <a:t> : Pour chaque répertoire dans l’arborescence des données importées, un répertoire de même nom est créé en sortie, qui contient les bases CSV correspondant aux données de paye extraites pour ce répertoire.</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558ED5"/>
                </a:solidFill>
                <a:uFill>
                  <a:solidFill>
                    <a:srgbClr val="FFFFFF"/>
                  </a:solidFill>
                </a:uFill>
                <a:latin typeface="Arial"/>
                <a:ea typeface="ヒラギノ角ゴ Pro W3"/>
              </a:rPr>
              <a:t>Distributive plus </a:t>
            </a:r>
            <a:r>
              <a:rPr lang="fr-FR" sz="1800" b="0" strike="noStrike" spc="-1">
                <a:solidFill>
                  <a:srgbClr val="000000"/>
                </a:solidFill>
                <a:uFill>
                  <a:solidFill>
                    <a:srgbClr val="FFFFFF"/>
                  </a:solidFill>
                </a:uFill>
                <a:latin typeface="Arial"/>
                <a:ea typeface="ヒラギノ角ゴ Pro W3"/>
              </a:rPr>
              <a:t>: Combinaison des modalités cumulative et distributive : les données sont ajoutées sur la clef USB3, sans la nettoyer, dans une arborescence de répertoires, comme pour la modalité distributive mais sans nettoyer la clef à chaque exécution. De nouveaux répertoires peuvent donc être ajoutés sans avoir à tout retraiter.</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FF0000"/>
                </a:solidFill>
                <a:uFill>
                  <a:solidFill>
                    <a:srgbClr val="FFFFFF"/>
                  </a:solidFill>
                </a:uFill>
                <a:latin typeface="Arial"/>
                <a:ea typeface="ヒラギノ角ゴ Pro W3"/>
              </a:rPr>
              <a:t>Attention : Les modes d’exportation cumulative et distributive plus n’écrasent pas les données sur la clef USB3. Prendre soin de la confidentialité des données.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p:txBody>
      </p:sp>
      <p:sp>
        <p:nvSpPr>
          <p:cNvPr id="572" name="CustomShape 2"/>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573" name="CustomShape 3"/>
          <p:cNvSpPr/>
          <p:nvPr/>
        </p:nvSpPr>
        <p:spPr>
          <a:xfrm>
            <a:off x="608760" y="303840"/>
            <a:ext cx="8061480" cy="608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Créer les bases de données csv</a:t>
            </a:r>
            <a:endParaRPr lang="fr-FR" sz="2400" b="0" strike="noStrike" spc="-1">
              <a:solidFill>
                <a:srgbClr val="000000"/>
              </a:solidFill>
              <a:uFill>
                <a:solidFill>
                  <a:srgbClr val="FFFFFF"/>
                </a:solidFill>
              </a:uFill>
              <a:latin typeface="Arial"/>
            </a:endParaRPr>
          </a:p>
        </p:txBody>
      </p:sp>
      <p:sp>
        <p:nvSpPr>
          <p:cNvPr id="574" name="CustomShape 4"/>
          <p:cNvSpPr/>
          <p:nvPr/>
        </p:nvSpPr>
        <p:spPr>
          <a:xfrm>
            <a:off x="369000" y="4290120"/>
            <a:ext cx="877392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 </a:t>
            </a:r>
            <a:endParaRPr lang="fr-FR" sz="1800" b="0" strike="noStrike" spc="-1">
              <a:solidFill>
                <a:srgbClr val="000000"/>
              </a:solidFill>
              <a:uFill>
                <a:solidFill>
                  <a:srgbClr val="FFFFFF"/>
                </a:solidFill>
              </a:uFill>
              <a:latin typeface="Arial"/>
            </a:endParaRPr>
          </a:p>
        </p:txBody>
      </p:sp>
      <p:sp>
        <p:nvSpPr>
          <p:cNvPr id="575" name="CustomShape 5"/>
          <p:cNvSpPr/>
          <p:nvPr/>
        </p:nvSpPr>
        <p:spPr>
          <a:xfrm>
            <a:off x="1795320" y="6410160"/>
            <a:ext cx="491472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576" name="CustomShape 6"/>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4153544-0969-44BD-9160-53BA96FD5506}" type="slidenum">
              <a:rPr lang="fr-FR" sz="900" b="0" strike="noStrike" spc="-1">
                <a:solidFill>
                  <a:srgbClr val="8B8B8B"/>
                </a:solidFill>
                <a:uFill>
                  <a:solidFill>
                    <a:srgbClr val="FFFFFF"/>
                  </a:solidFill>
                </a:uFill>
                <a:latin typeface="Calibri"/>
                <a:ea typeface="DejaVu Sans"/>
              </a:rPr>
              <a:t>47</a:t>
            </a:fld>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CustomShape 1"/>
          <p:cNvSpPr/>
          <p:nvPr/>
        </p:nvSpPr>
        <p:spPr>
          <a:xfrm>
            <a:off x="120960" y="1953000"/>
            <a:ext cx="8601840" cy="3777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39840">
              <a:lnSpc>
                <a:spcPct val="100000"/>
              </a:lnSpc>
            </a:pPr>
            <a:endParaRPr lang="fr-FR" sz="1800" b="0" strike="noStrike" spc="-1">
              <a:solidFill>
                <a:srgbClr val="000000"/>
              </a:solidFill>
              <a:uFill>
                <a:solidFill>
                  <a:srgbClr val="FFFFFF"/>
                </a:solidFill>
              </a:uFill>
              <a:latin typeface="Arial"/>
            </a:endParaRPr>
          </a:p>
        </p:txBody>
      </p:sp>
      <p:sp>
        <p:nvSpPr>
          <p:cNvPr id="578" name="CustomShape 2"/>
          <p:cNvSpPr/>
          <p:nvPr/>
        </p:nvSpPr>
        <p:spPr>
          <a:xfrm>
            <a:off x="1332000" y="6321600"/>
            <a:ext cx="6476760" cy="176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uFill>
                  <a:solidFill>
                    <a:srgbClr val="FFFFFF"/>
                  </a:solidFill>
                </a:uFill>
                <a:latin typeface="Calibri"/>
                <a:ea typeface="ヒラギノ角ゴ Pro W3"/>
              </a:rPr>
              <a:t>Guide méthodologique  : Extraction des données  Altaï – F. Nicol et  V. Le Boudec –  7-8-9 mars 2017</a:t>
            </a:r>
            <a:endParaRPr lang="fr-FR" sz="800" b="0" strike="noStrike" spc="-1">
              <a:solidFill>
                <a:srgbClr val="000000"/>
              </a:solidFill>
              <a:uFill>
                <a:solidFill>
                  <a:srgbClr val="FFFFFF"/>
                </a:solidFill>
              </a:uFill>
              <a:latin typeface="Arial"/>
            </a:endParaRPr>
          </a:p>
        </p:txBody>
      </p:sp>
      <p:sp>
        <p:nvSpPr>
          <p:cNvPr id="579" name="CustomShape 3"/>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580" name="CustomShape 4"/>
          <p:cNvSpPr/>
          <p:nvPr/>
        </p:nvSpPr>
        <p:spPr>
          <a:xfrm>
            <a:off x="214560" y="188640"/>
            <a:ext cx="888984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éditer / EXPORTER les bulletins</a:t>
            </a:r>
            <a:endParaRPr lang="fr-FR" sz="2400" b="0" strike="noStrike" spc="-1">
              <a:solidFill>
                <a:srgbClr val="000000"/>
              </a:solidFill>
              <a:uFill>
                <a:solidFill>
                  <a:srgbClr val="FFFFFF"/>
                </a:solidFill>
              </a:uFill>
              <a:latin typeface="Arial"/>
            </a:endParaRPr>
          </a:p>
        </p:txBody>
      </p:sp>
      <p:sp>
        <p:nvSpPr>
          <p:cNvPr id="581" name="CustomShape 5"/>
          <p:cNvSpPr/>
          <p:nvPr/>
        </p:nvSpPr>
        <p:spPr>
          <a:xfrm>
            <a:off x="1332000" y="6410160"/>
            <a:ext cx="53344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582" name="CustomShape 6"/>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2B65CA7C-A464-418A-A4ED-5AF52E249D0C}" type="slidenum">
              <a:rPr lang="fr-FR" sz="900" b="0" strike="noStrike" spc="-1">
                <a:solidFill>
                  <a:srgbClr val="8B8B8B"/>
                </a:solidFill>
                <a:uFill>
                  <a:solidFill>
                    <a:srgbClr val="FFFFFF"/>
                  </a:solidFill>
                </a:uFill>
                <a:latin typeface="Calibri"/>
                <a:ea typeface="DejaVu Sans"/>
              </a:rPr>
              <a:t>48</a:t>
            </a:fld>
            <a:endParaRPr lang="fr-FR" sz="900" b="0" strike="noStrike" spc="-1">
              <a:solidFill>
                <a:srgbClr val="000000"/>
              </a:solidFill>
              <a:uFill>
                <a:solidFill>
                  <a:srgbClr val="FFFFFF"/>
                </a:solidFill>
              </a:uFill>
              <a:latin typeface="Arial"/>
            </a:endParaRPr>
          </a:p>
        </p:txBody>
      </p:sp>
      <p:sp>
        <p:nvSpPr>
          <p:cNvPr id="583" name="CustomShape 7"/>
          <p:cNvSpPr/>
          <p:nvPr/>
        </p:nvSpPr>
        <p:spPr>
          <a:xfrm>
            <a:off x="131400" y="855360"/>
            <a:ext cx="897300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CC"/>
                </a:solidFill>
                <a:uFill>
                  <a:solidFill>
                    <a:srgbClr val="FFFFFF"/>
                  </a:solidFill>
                </a:uFill>
                <a:latin typeface="Calibri"/>
                <a:ea typeface="DejaVu Sans"/>
              </a:rPr>
              <a:t>Le menu « Editer » permet l’extraction des bulletins de paye.</a:t>
            </a:r>
            <a:endParaRPr lang="fr-FR" sz="1800" b="0" strike="noStrike" spc="-1">
              <a:solidFill>
                <a:srgbClr val="000000"/>
              </a:solidFill>
              <a:uFill>
                <a:solidFill>
                  <a:srgbClr val="FFFFFF"/>
                </a:solidFill>
              </a:uFill>
              <a:latin typeface="Arial"/>
            </a:endParaRPr>
          </a:p>
        </p:txBody>
      </p:sp>
      <p:sp>
        <p:nvSpPr>
          <p:cNvPr id="584" name="CustomShape 8"/>
          <p:cNvSpPr/>
          <p:nvPr/>
        </p:nvSpPr>
        <p:spPr>
          <a:xfrm>
            <a:off x="306720" y="2056680"/>
            <a:ext cx="4662000" cy="447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00"/>
                </a:solidFill>
                <a:uFill>
                  <a:solidFill>
                    <a:srgbClr val="FFFFFF"/>
                  </a:solidFill>
                </a:uFill>
                <a:latin typeface="Calibri"/>
                <a:ea typeface="DejaVu Sans"/>
              </a:rPr>
              <a:t>Cliquer sur Editer puis « Extraire des bulletins » (ou touches Ctrl + P)</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Trois lignes à disposition pour rentrer le matricules de l’agent, suivi du mois du bulletin et de l’année. Exemple : </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   0651 H-8-2012</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  « Bulletin d’août 2012 pour l’agent 651 H »</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Calibri"/>
                <a:ea typeface="DejaVu Sans"/>
              </a:rPr>
              <a:t>Possibilité d’intervalles pour les mois et les années avec des points de suspension : 	0651 H-8…12-2008…2012</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CC"/>
                </a:solidFill>
                <a:uFill>
                  <a:solidFill>
                    <a:srgbClr val="FFFFFF"/>
                  </a:solidFill>
                </a:uFill>
                <a:latin typeface="Calibri"/>
                <a:ea typeface="DejaVu Sans"/>
              </a:rPr>
              <a:t>En survolant les libellés Matricules, une bulle de mode d’emploi apparaît.</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p:txBody>
      </p:sp>
      <p:pic>
        <p:nvPicPr>
          <p:cNvPr id="585" name="Image 3"/>
          <p:cNvPicPr/>
          <p:nvPr/>
        </p:nvPicPr>
        <p:blipFill>
          <a:blip r:embed="rId2"/>
          <a:srcRect l="1109"/>
          <a:stretch/>
        </p:blipFill>
        <p:spPr>
          <a:xfrm>
            <a:off x="5155560" y="1506600"/>
            <a:ext cx="3948840" cy="37137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CustomShape 1"/>
          <p:cNvSpPr/>
          <p:nvPr/>
        </p:nvSpPr>
        <p:spPr>
          <a:xfrm>
            <a:off x="1866600" y="6381720"/>
            <a:ext cx="4791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587" name="CustomShape 2"/>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0568CF9-C5F3-4A62-91AD-446F4CA12606}" type="slidenum">
              <a:rPr lang="fr-FR" sz="900" b="0" strike="noStrike" spc="-1">
                <a:solidFill>
                  <a:srgbClr val="8B8B8B"/>
                </a:solidFill>
                <a:uFill>
                  <a:solidFill>
                    <a:srgbClr val="FFFFFF"/>
                  </a:solidFill>
                </a:uFill>
                <a:latin typeface="Calibri"/>
                <a:ea typeface="DejaVu Sans"/>
              </a:rPr>
              <a:t>49</a:t>
            </a:fld>
            <a:endParaRPr lang="fr-FR" sz="900" b="0" strike="noStrike" spc="-1">
              <a:solidFill>
                <a:srgbClr val="000000"/>
              </a:solidFill>
              <a:uFill>
                <a:solidFill>
                  <a:srgbClr val="FFFFFF"/>
                </a:solidFill>
              </a:uFill>
              <a:latin typeface="Arial"/>
            </a:endParaRPr>
          </a:p>
        </p:txBody>
      </p:sp>
      <p:pic>
        <p:nvPicPr>
          <p:cNvPr id="588" name="Image 3"/>
          <p:cNvPicPr/>
          <p:nvPr/>
        </p:nvPicPr>
        <p:blipFill>
          <a:blip r:embed="rId2"/>
          <a:srcRect l="1109"/>
          <a:stretch/>
        </p:blipFill>
        <p:spPr>
          <a:xfrm>
            <a:off x="1152720" y="1287000"/>
            <a:ext cx="3948840" cy="3713760"/>
          </a:xfrm>
          <a:prstGeom prst="rect">
            <a:avLst/>
          </a:prstGeom>
          <a:ln>
            <a:noFill/>
          </a:ln>
        </p:spPr>
      </p:pic>
      <p:sp>
        <p:nvSpPr>
          <p:cNvPr id="589" name="CustomShape 3"/>
          <p:cNvSpPr/>
          <p:nvPr/>
        </p:nvSpPr>
        <p:spPr>
          <a:xfrm flipH="1" flipV="1">
            <a:off x="4950000" y="1927080"/>
            <a:ext cx="1188000" cy="72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590" name="CustomShape 4"/>
          <p:cNvSpPr/>
          <p:nvPr/>
        </p:nvSpPr>
        <p:spPr>
          <a:xfrm flipH="1" flipV="1">
            <a:off x="4492800" y="4195800"/>
            <a:ext cx="1732320" cy="80388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591" name="CustomShape 5"/>
          <p:cNvSpPr/>
          <p:nvPr/>
        </p:nvSpPr>
        <p:spPr>
          <a:xfrm flipH="1">
            <a:off x="4130640" y="3524400"/>
            <a:ext cx="1887840" cy="46440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592" name="CustomShape 6"/>
          <p:cNvSpPr/>
          <p:nvPr/>
        </p:nvSpPr>
        <p:spPr>
          <a:xfrm>
            <a:off x="6310440" y="1818720"/>
            <a:ext cx="199980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Effacer</a:t>
            </a:r>
            <a:endParaRPr lang="fr-FR" sz="1800" b="0" strike="noStrike" spc="-1">
              <a:solidFill>
                <a:srgbClr val="000000"/>
              </a:solidFill>
              <a:uFill>
                <a:solidFill>
                  <a:srgbClr val="FFFFFF"/>
                </a:solidFill>
              </a:uFill>
              <a:latin typeface="Arial"/>
            </a:endParaRPr>
          </a:p>
        </p:txBody>
      </p:sp>
      <p:sp>
        <p:nvSpPr>
          <p:cNvPr id="593" name="CustomShape 7"/>
          <p:cNvSpPr/>
          <p:nvPr/>
        </p:nvSpPr>
        <p:spPr>
          <a:xfrm>
            <a:off x="1321920" y="1752480"/>
            <a:ext cx="294012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651 H-1…12-2010…2013</a:t>
            </a:r>
            <a:endParaRPr lang="fr-FR" sz="1800" b="0" strike="noStrike" spc="-1">
              <a:solidFill>
                <a:srgbClr val="000000"/>
              </a:solidFill>
              <a:uFill>
                <a:solidFill>
                  <a:srgbClr val="FFFFFF"/>
                </a:solidFill>
              </a:uFill>
              <a:latin typeface="Arial"/>
            </a:endParaRPr>
          </a:p>
        </p:txBody>
      </p:sp>
      <p:sp>
        <p:nvSpPr>
          <p:cNvPr id="594" name="CustomShape 8"/>
          <p:cNvSpPr/>
          <p:nvPr/>
        </p:nvSpPr>
        <p:spPr>
          <a:xfrm>
            <a:off x="6310440" y="2995200"/>
            <a:ext cx="188460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Sélectionner le répertoire d’exportation des bulletins</a:t>
            </a:r>
            <a:endParaRPr lang="fr-FR" sz="1800" b="0" strike="noStrike" spc="-1">
              <a:solidFill>
                <a:srgbClr val="000000"/>
              </a:solidFill>
              <a:uFill>
                <a:solidFill>
                  <a:srgbClr val="FFFFFF"/>
                </a:solidFill>
              </a:uFill>
              <a:latin typeface="Arial"/>
            </a:endParaRPr>
          </a:p>
        </p:txBody>
      </p:sp>
      <p:sp>
        <p:nvSpPr>
          <p:cNvPr id="595" name="CustomShape 9"/>
          <p:cNvSpPr/>
          <p:nvPr/>
        </p:nvSpPr>
        <p:spPr>
          <a:xfrm>
            <a:off x="6310440" y="4426920"/>
            <a:ext cx="1884600" cy="1734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Ouvrir le répertoire d’exportation des bulletins (diapo suivante)</a:t>
            </a:r>
            <a:endParaRPr lang="fr-FR" sz="1800" b="0" strike="noStrike" spc="-1">
              <a:solidFill>
                <a:srgbClr val="000000"/>
              </a:solidFill>
              <a:uFill>
                <a:solidFill>
                  <a:srgbClr val="FFFFFF"/>
                </a:solidFill>
              </a:uFill>
              <a:latin typeface="Arial"/>
            </a:endParaRPr>
          </a:p>
        </p:txBody>
      </p:sp>
      <p:sp>
        <p:nvSpPr>
          <p:cNvPr id="596" name="CustomShape 10"/>
          <p:cNvSpPr/>
          <p:nvPr/>
        </p:nvSpPr>
        <p:spPr>
          <a:xfrm>
            <a:off x="214560" y="188640"/>
            <a:ext cx="888984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éditer / EXPORTER les bulletins</a:t>
            </a:r>
            <a:endParaRPr lang="fr-FR" sz="2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457200" y="274680"/>
            <a:ext cx="8227080" cy="11404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90000"/>
              </a:lnSpc>
            </a:pPr>
            <a:r>
              <a:rPr lang="fr-FR" sz="4400" b="0" strike="noStrike" spc="-1">
                <a:solidFill>
                  <a:srgbClr val="000000"/>
                </a:solidFill>
                <a:uFill>
                  <a:solidFill>
                    <a:srgbClr val="FFFFFF"/>
                  </a:solidFill>
                </a:uFill>
                <a:latin typeface="Calibri"/>
                <a:ea typeface="DejaVu Sans"/>
              </a:rPr>
              <a:t>.</a:t>
            </a:r>
            <a:endParaRPr lang="fr-FR" sz="4400" b="0" strike="noStrike" spc="-1">
              <a:solidFill>
                <a:srgbClr val="000000"/>
              </a:solidFill>
              <a:uFill>
                <a:solidFill>
                  <a:srgbClr val="FFFFFF"/>
                </a:solidFill>
              </a:uFill>
              <a:latin typeface="Arial"/>
            </a:endParaRPr>
          </a:p>
        </p:txBody>
      </p:sp>
      <p:sp>
        <p:nvSpPr>
          <p:cNvPr id="177" name="CustomShape 2"/>
          <p:cNvSpPr/>
          <p:nvPr/>
        </p:nvSpPr>
        <p:spPr>
          <a:xfrm>
            <a:off x="457200" y="1661040"/>
            <a:ext cx="4630320" cy="447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Un écran noir peut très occasionnellement apparaître à la connexion.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Se déconnecter alors en appuyant simultanément sur les touches </a:t>
            </a:r>
            <a:r>
              <a:rPr lang="fr-FR" sz="1800" b="1" strike="noStrike" spc="-1">
                <a:solidFill>
                  <a:srgbClr val="000000"/>
                </a:solidFill>
                <a:uFill>
                  <a:solidFill>
                    <a:srgbClr val="FFFFFF"/>
                  </a:solidFill>
                </a:uFill>
                <a:latin typeface="Calibri"/>
                <a:ea typeface="DejaVu Sans"/>
              </a:rPr>
              <a:t>Ctrl + Alt + Suppr.</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1" strike="noStrike" spc="-1">
                <a:solidFill>
                  <a:srgbClr val="000000"/>
                </a:solidFill>
                <a:uFill>
                  <a:solidFill>
                    <a:srgbClr val="FFFFFF"/>
                  </a:solidFill>
                </a:uFill>
                <a:latin typeface="Calibri"/>
                <a:ea typeface="DejaVu Sans"/>
              </a:rPr>
              <a:t>Puis cliquer sur Logout </a:t>
            </a:r>
            <a:r>
              <a:rPr lang="fr-FR" sz="1800" b="0" strike="noStrike" spc="-1">
                <a:solidFill>
                  <a:srgbClr val="000000"/>
                </a:solidFill>
                <a:uFill>
                  <a:solidFill>
                    <a:srgbClr val="FFFFFF"/>
                  </a:solidFill>
                </a:uFill>
                <a:latin typeface="Calibri"/>
                <a:ea typeface="DejaVu Sans"/>
              </a:rPr>
              <a:t>comme ci-contre.</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L’écran de connexion réapparaît.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La deuxième connexion fonctionne toujours.</a:t>
            </a:r>
            <a:endParaRPr lang="fr-FR" sz="1800" b="0" strike="noStrike" spc="-1">
              <a:solidFill>
                <a:srgbClr val="000000"/>
              </a:solidFill>
              <a:uFill>
                <a:solidFill>
                  <a:srgbClr val="FFFFFF"/>
                </a:solidFill>
              </a:uFill>
              <a:latin typeface="Arial"/>
            </a:endParaRPr>
          </a:p>
        </p:txBody>
      </p:sp>
      <p:pic>
        <p:nvPicPr>
          <p:cNvPr id="178" name="Image 3"/>
          <p:cNvPicPr/>
          <p:nvPr/>
        </p:nvPicPr>
        <p:blipFill>
          <a:blip r:embed="rId2"/>
          <a:srcRect l="34382" t="26335" r="33900" b="30385"/>
          <a:stretch/>
        </p:blipFill>
        <p:spPr>
          <a:xfrm>
            <a:off x="6067800" y="1416600"/>
            <a:ext cx="2699640" cy="2215800"/>
          </a:xfrm>
          <a:prstGeom prst="rect">
            <a:avLst/>
          </a:prstGeom>
          <a:ln>
            <a:noFill/>
          </a:ln>
        </p:spPr>
      </p:pic>
      <p:pic>
        <p:nvPicPr>
          <p:cNvPr id="179" name="Image 4"/>
          <p:cNvPicPr/>
          <p:nvPr/>
        </p:nvPicPr>
        <p:blipFill>
          <a:blip r:embed="rId3"/>
          <a:srcRect l="22248" t="12661" r="21602" b="19313"/>
          <a:stretch/>
        </p:blipFill>
        <p:spPr>
          <a:xfrm>
            <a:off x="5285160" y="4063680"/>
            <a:ext cx="3755520" cy="2558520"/>
          </a:xfrm>
          <a:prstGeom prst="rect">
            <a:avLst/>
          </a:prstGeom>
          <a:ln>
            <a:noFill/>
          </a:ln>
        </p:spPr>
      </p:pic>
      <p:sp>
        <p:nvSpPr>
          <p:cNvPr id="180" name="CustomShape 3"/>
          <p:cNvSpPr/>
          <p:nvPr/>
        </p:nvSpPr>
        <p:spPr>
          <a:xfrm>
            <a:off x="42480" y="340560"/>
            <a:ext cx="888984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En CAS DE PROBLème de CONNEXION AU BUREAU </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sp>
        <p:nvSpPr>
          <p:cNvPr id="181" name="CustomShape 4"/>
          <p:cNvSpPr/>
          <p:nvPr/>
        </p:nvSpPr>
        <p:spPr>
          <a:xfrm>
            <a:off x="275400" y="6384600"/>
            <a:ext cx="41356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7" name="Image 11"/>
          <p:cNvPicPr/>
          <p:nvPr/>
        </p:nvPicPr>
        <p:blipFill>
          <a:blip r:embed="rId2"/>
          <a:srcRect t="-792" r="45565"/>
          <a:stretch/>
        </p:blipFill>
        <p:spPr>
          <a:xfrm>
            <a:off x="617040" y="929160"/>
            <a:ext cx="4975920" cy="5758920"/>
          </a:xfrm>
          <a:prstGeom prst="rect">
            <a:avLst/>
          </a:prstGeom>
          <a:ln>
            <a:noFill/>
          </a:ln>
        </p:spPr>
      </p:pic>
      <p:sp>
        <p:nvSpPr>
          <p:cNvPr id="598" name="CustomShape 1"/>
          <p:cNvSpPr/>
          <p:nvPr/>
        </p:nvSpPr>
        <p:spPr>
          <a:xfrm>
            <a:off x="6125760" y="1473840"/>
            <a:ext cx="2590920" cy="3380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Les bulletins de paye sont au format XML.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Ils peuvent eux-mêmes être importés dans l’interface pour obtenir la sous-base des bulletins/lignes de paye sélectionné(e)s</a:t>
            </a:r>
            <a:endParaRPr lang="fr-FR" sz="1800" b="0" strike="noStrike" spc="-1">
              <a:solidFill>
                <a:srgbClr val="000000"/>
              </a:solidFill>
              <a:uFill>
                <a:solidFill>
                  <a:srgbClr val="FFFFFF"/>
                </a:solidFill>
              </a:uFill>
              <a:latin typeface="Arial"/>
            </a:endParaRPr>
          </a:p>
        </p:txBody>
      </p:sp>
      <p:sp>
        <p:nvSpPr>
          <p:cNvPr id="599" name="CustomShape 2"/>
          <p:cNvSpPr/>
          <p:nvPr/>
        </p:nvSpPr>
        <p:spPr>
          <a:xfrm>
            <a:off x="214560" y="188640"/>
            <a:ext cx="888984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Accéder aux bulletins extraits</a:t>
            </a:r>
            <a:endParaRPr lang="fr-FR" sz="2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CustomShape 1"/>
          <p:cNvSpPr/>
          <p:nvPr/>
        </p:nvSpPr>
        <p:spPr>
          <a:xfrm>
            <a:off x="170640" y="1052640"/>
            <a:ext cx="8654760" cy="1999080"/>
          </a:xfrm>
          <a:prstGeom prst="rect">
            <a:avLst/>
          </a:prstGeom>
          <a:noFill/>
          <a:ln>
            <a:noFill/>
          </a:ln>
        </p:spPr>
        <p:style>
          <a:lnRef idx="0">
            <a:scrgbClr r="0" g="0" b="0"/>
          </a:lnRef>
          <a:fillRef idx="0">
            <a:scrgbClr r="0" g="0" b="0"/>
          </a:fillRef>
          <a:effectRef idx="0">
            <a:scrgbClr r="0" g="0" b="0"/>
          </a:effectRef>
          <a:fontRef idx="minor"/>
        </p:style>
      </p:sp>
      <p:sp>
        <p:nvSpPr>
          <p:cNvPr id="601" name="CustomShape 2"/>
          <p:cNvSpPr/>
          <p:nvPr/>
        </p:nvSpPr>
        <p:spPr>
          <a:xfrm>
            <a:off x="170640" y="1120680"/>
            <a:ext cx="8889840" cy="4173840"/>
          </a:xfrm>
          <a:prstGeom prst="rect">
            <a:avLst/>
          </a:prstGeom>
          <a:noFill/>
          <a:ln>
            <a:noFill/>
          </a:ln>
        </p:spPr>
        <p:style>
          <a:lnRef idx="0">
            <a:scrgbClr r="0" g="0" b="0"/>
          </a:lnRef>
          <a:fillRef idx="0">
            <a:scrgbClr r="0" g="0" b="0"/>
          </a:fillRef>
          <a:effectRef idx="0">
            <a:scrgbClr r="0" g="0" b="0"/>
          </a:effectRef>
          <a:fontRef idx="minor"/>
        </p:style>
      </p:sp>
      <p:sp>
        <p:nvSpPr>
          <p:cNvPr id="602" name="CustomShape 3"/>
          <p:cNvSpPr/>
          <p:nvPr/>
        </p:nvSpPr>
        <p:spPr>
          <a:xfrm>
            <a:off x="1332000" y="6321600"/>
            <a:ext cx="6476760" cy="176040"/>
          </a:xfrm>
          <a:prstGeom prst="rect">
            <a:avLst/>
          </a:prstGeom>
          <a:noFill/>
          <a:ln>
            <a:noFill/>
          </a:ln>
        </p:spPr>
        <p:style>
          <a:lnRef idx="0">
            <a:scrgbClr r="0" g="0" b="0"/>
          </a:lnRef>
          <a:fillRef idx="0">
            <a:scrgbClr r="0" g="0" b="0"/>
          </a:fillRef>
          <a:effectRef idx="0">
            <a:scrgbClr r="0" g="0" b="0"/>
          </a:effectRef>
          <a:fontRef idx="minor"/>
        </p:style>
      </p:sp>
      <p:sp>
        <p:nvSpPr>
          <p:cNvPr id="603" name="CustomShape 4"/>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604" name="CustomShape 5"/>
          <p:cNvSpPr/>
          <p:nvPr/>
        </p:nvSpPr>
        <p:spPr>
          <a:xfrm>
            <a:off x="170640" y="353160"/>
            <a:ext cx="8654760" cy="6400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ARCHIVER LES Données XML / XHL</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sp>
        <p:nvSpPr>
          <p:cNvPr id="605" name="CustomShape 6"/>
          <p:cNvSpPr/>
          <p:nvPr/>
        </p:nvSpPr>
        <p:spPr>
          <a:xfrm>
            <a:off x="125640" y="1229040"/>
            <a:ext cx="8654760" cy="5272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2000" b="0" strike="noStrike" spc="-1">
                <a:solidFill>
                  <a:srgbClr val="44546A"/>
                </a:solidFill>
                <a:uFill>
                  <a:solidFill>
                    <a:srgbClr val="FFFFFF"/>
                  </a:solidFill>
                </a:uFill>
                <a:latin typeface="Arial"/>
                <a:ea typeface="ヒラギノ角ゴ Pro W3"/>
              </a:rPr>
              <a:t>Altaïr conserve les données XML et le fichier projet du rapport avec un archivage spécifique au format compressé </a:t>
            </a:r>
            <a:r>
              <a:rPr lang="fr-FR" sz="2000" b="1" strike="noStrike" spc="-1">
                <a:solidFill>
                  <a:srgbClr val="44546A"/>
                </a:solidFill>
                <a:uFill>
                  <a:solidFill>
                    <a:srgbClr val="FFFFFF"/>
                  </a:solidFill>
                </a:uFill>
                <a:latin typeface="Arial"/>
                <a:ea typeface="ヒラギノ角ゴ Pro W3"/>
              </a:rPr>
              <a:t>.arch</a:t>
            </a:r>
            <a:r>
              <a:rPr lang="fr-FR" sz="2000" b="0" strike="noStrike" spc="-1">
                <a:solidFill>
                  <a:srgbClr val="44546A"/>
                </a:solidFill>
                <a:uFill>
                  <a:solidFill>
                    <a:srgbClr val="FFFFFF"/>
                  </a:solidFill>
                </a:uFill>
                <a:latin typeface="Arial"/>
                <a:ea typeface="ヒラギノ角ゴ Pro W3"/>
              </a:rPr>
              <a:t> permettant de restituer toutes les données, les projets </a:t>
            </a:r>
            <a:r>
              <a:rPr lang="fr-FR" sz="2000" b="1" strike="noStrike" spc="-1">
                <a:solidFill>
                  <a:srgbClr val="44546A"/>
                </a:solidFill>
                <a:uFill>
                  <a:solidFill>
                    <a:srgbClr val="FFFFFF"/>
                  </a:solidFill>
                </a:uFill>
                <a:latin typeface="Arial"/>
                <a:ea typeface="ヒラギノ角ゴ Pro W3"/>
              </a:rPr>
              <a:t>.alt</a:t>
            </a:r>
            <a:r>
              <a:rPr lang="fr-FR" sz="2000" b="0" strike="noStrike" spc="-1">
                <a:solidFill>
                  <a:srgbClr val="44546A"/>
                </a:solidFill>
                <a:uFill>
                  <a:solidFill>
                    <a:srgbClr val="FFFFFF"/>
                  </a:solidFill>
                </a:uFill>
                <a:latin typeface="Arial"/>
                <a:ea typeface="ヒラギノ角ゴ Pro W3"/>
              </a:rPr>
              <a:t> et les rapports d’analyse.</a:t>
            </a: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CC"/>
                </a:solidFill>
                <a:uFill>
                  <a:solidFill>
                    <a:srgbClr val="FFFFFF"/>
                  </a:solidFill>
                </a:uFill>
                <a:latin typeface="Arial"/>
                <a:ea typeface="ヒラギノ角ゴ Pro W3"/>
              </a:rPr>
              <a:t>Mode opératoire pour l’archivage et la restauration les données : </a:t>
            </a: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	Dialogue des paramètres 	</a:t>
            </a:r>
            <a:endParaRPr lang="fr-FR" sz="20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	Cocher la case Données tableur (=bases CSV) ou la case Bases XML (=bases de paye), ou la case 	Tout, selon l’étendue de l’archivage souhaité et cliquer sur  	Accepter</a:t>
            </a: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	Puis Fichier &gt; Archiver ou icône </a:t>
            </a: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p:txBody>
      </p:sp>
      <p:sp>
        <p:nvSpPr>
          <p:cNvPr id="606" name="CustomShape 7"/>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DF90741-1CDC-415B-9D9F-A4B8E043FFF3}" type="slidenum">
              <a:rPr lang="fr-FR" sz="900" b="0" strike="noStrike" spc="-1">
                <a:solidFill>
                  <a:srgbClr val="8B8B8B"/>
                </a:solidFill>
                <a:uFill>
                  <a:solidFill>
                    <a:srgbClr val="FFFFFF"/>
                  </a:solidFill>
                </a:uFill>
                <a:latin typeface="Calibri"/>
                <a:ea typeface="DejaVu Sans"/>
              </a:rPr>
              <a:t>51</a:t>
            </a:fld>
            <a:endParaRPr lang="fr-FR" sz="900" b="0" strike="noStrike" spc="-1">
              <a:solidFill>
                <a:srgbClr val="000000"/>
              </a:solidFill>
              <a:uFill>
                <a:solidFill>
                  <a:srgbClr val="FFFFFF"/>
                </a:solidFill>
              </a:uFill>
              <a:latin typeface="Arial"/>
            </a:endParaRPr>
          </a:p>
        </p:txBody>
      </p:sp>
      <p:pic>
        <p:nvPicPr>
          <p:cNvPr id="607" name="Image 8"/>
          <p:cNvPicPr/>
          <p:nvPr/>
        </p:nvPicPr>
        <p:blipFill>
          <a:blip r:embed="rId2"/>
          <a:stretch/>
        </p:blipFill>
        <p:spPr>
          <a:xfrm>
            <a:off x="356400" y="2479680"/>
            <a:ext cx="8120880" cy="1137600"/>
          </a:xfrm>
          <a:prstGeom prst="rect">
            <a:avLst/>
          </a:prstGeom>
          <a:ln>
            <a:noFill/>
          </a:ln>
        </p:spPr>
      </p:pic>
      <p:sp>
        <p:nvSpPr>
          <p:cNvPr id="608" name="CustomShape 8"/>
          <p:cNvSpPr/>
          <p:nvPr/>
        </p:nvSpPr>
        <p:spPr>
          <a:xfrm>
            <a:off x="676080" y="4691160"/>
            <a:ext cx="233640" cy="1094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09" name="Image 19"/>
          <p:cNvPicPr/>
          <p:nvPr/>
        </p:nvPicPr>
        <p:blipFill>
          <a:blip r:embed="rId2"/>
          <a:srcRect l="17385" t="37029" r="77500" b="22769"/>
          <a:stretch/>
        </p:blipFill>
        <p:spPr>
          <a:xfrm>
            <a:off x="4803840" y="5832360"/>
            <a:ext cx="412560" cy="455760"/>
          </a:xfrm>
          <a:prstGeom prst="rect">
            <a:avLst/>
          </a:prstGeom>
          <a:ln>
            <a:noFill/>
          </a:ln>
        </p:spPr>
      </p:pic>
      <p:sp>
        <p:nvSpPr>
          <p:cNvPr id="610" name="CustomShape 9"/>
          <p:cNvSpPr/>
          <p:nvPr/>
        </p:nvSpPr>
        <p:spPr>
          <a:xfrm>
            <a:off x="676080" y="6279804"/>
            <a:ext cx="233640" cy="1094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11" name="Image 8"/>
          <p:cNvPicPr/>
          <p:nvPr/>
        </p:nvPicPr>
        <p:blipFill>
          <a:blip r:embed="rId2"/>
          <a:srcRect l="82034" t="41398" r="12789" b="27599"/>
          <a:stretch/>
        </p:blipFill>
        <p:spPr>
          <a:xfrm>
            <a:off x="4034160" y="4394520"/>
            <a:ext cx="418320" cy="351360"/>
          </a:xfrm>
          <a:prstGeom prst="rect">
            <a:avLst/>
          </a:prstGeom>
          <a:ln>
            <a:noFill/>
          </a:ln>
        </p:spPr>
      </p:pic>
      <p:sp>
        <p:nvSpPr>
          <p:cNvPr id="612" name="CustomShape 10"/>
          <p:cNvSpPr/>
          <p:nvPr/>
        </p:nvSpPr>
        <p:spPr>
          <a:xfrm>
            <a:off x="2751840" y="6463440"/>
            <a:ext cx="41356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CustomShape 1"/>
          <p:cNvSpPr/>
          <p:nvPr/>
        </p:nvSpPr>
        <p:spPr>
          <a:xfrm>
            <a:off x="1114920" y="6449040"/>
            <a:ext cx="56271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614" name="CustomShape 2"/>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412136E4-73B0-46AF-931C-7EE0EE0EE26C}" type="slidenum">
              <a:rPr lang="fr-FR" sz="900" b="0" strike="noStrike" spc="-1">
                <a:solidFill>
                  <a:srgbClr val="8B8B8B"/>
                </a:solidFill>
                <a:uFill>
                  <a:solidFill>
                    <a:srgbClr val="FFFFFF"/>
                  </a:solidFill>
                </a:uFill>
                <a:latin typeface="Calibri"/>
                <a:ea typeface="DejaVu Sans"/>
              </a:rPr>
              <a:t>52</a:t>
            </a:fld>
            <a:endParaRPr lang="fr-FR" sz="900" b="0" strike="noStrike" spc="-1">
              <a:solidFill>
                <a:srgbClr val="000000"/>
              </a:solidFill>
              <a:uFill>
                <a:solidFill>
                  <a:srgbClr val="FFFFFF"/>
                </a:solidFill>
              </a:uFill>
              <a:latin typeface="Arial"/>
            </a:endParaRPr>
          </a:p>
        </p:txBody>
      </p:sp>
      <p:pic>
        <p:nvPicPr>
          <p:cNvPr id="615" name="Image 3"/>
          <p:cNvPicPr/>
          <p:nvPr/>
        </p:nvPicPr>
        <p:blipFill>
          <a:blip r:embed="rId2"/>
          <a:stretch/>
        </p:blipFill>
        <p:spPr>
          <a:xfrm>
            <a:off x="1114920" y="43560"/>
            <a:ext cx="6912720" cy="64936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CustomShape 1"/>
          <p:cNvSpPr/>
          <p:nvPr/>
        </p:nvSpPr>
        <p:spPr>
          <a:xfrm>
            <a:off x="170640" y="1052640"/>
            <a:ext cx="8654760" cy="1999080"/>
          </a:xfrm>
          <a:prstGeom prst="rect">
            <a:avLst/>
          </a:prstGeom>
          <a:noFill/>
          <a:ln>
            <a:noFill/>
          </a:ln>
        </p:spPr>
        <p:style>
          <a:lnRef idx="0">
            <a:scrgbClr r="0" g="0" b="0"/>
          </a:lnRef>
          <a:fillRef idx="0">
            <a:scrgbClr r="0" g="0" b="0"/>
          </a:fillRef>
          <a:effectRef idx="0">
            <a:scrgbClr r="0" g="0" b="0"/>
          </a:effectRef>
          <a:fontRef idx="minor"/>
        </p:style>
      </p:sp>
      <p:sp>
        <p:nvSpPr>
          <p:cNvPr id="617" name="CustomShape 2"/>
          <p:cNvSpPr/>
          <p:nvPr/>
        </p:nvSpPr>
        <p:spPr>
          <a:xfrm>
            <a:off x="170640" y="1120680"/>
            <a:ext cx="8889840" cy="4173840"/>
          </a:xfrm>
          <a:prstGeom prst="rect">
            <a:avLst/>
          </a:prstGeom>
          <a:noFill/>
          <a:ln>
            <a:noFill/>
          </a:ln>
        </p:spPr>
        <p:style>
          <a:lnRef idx="0">
            <a:scrgbClr r="0" g="0" b="0"/>
          </a:lnRef>
          <a:fillRef idx="0">
            <a:scrgbClr r="0" g="0" b="0"/>
          </a:fillRef>
          <a:effectRef idx="0">
            <a:scrgbClr r="0" g="0" b="0"/>
          </a:effectRef>
          <a:fontRef idx="minor"/>
        </p:style>
      </p:sp>
      <p:sp>
        <p:nvSpPr>
          <p:cNvPr id="618" name="CustomShape 3"/>
          <p:cNvSpPr/>
          <p:nvPr/>
        </p:nvSpPr>
        <p:spPr>
          <a:xfrm>
            <a:off x="1332000" y="6321600"/>
            <a:ext cx="6476760" cy="176040"/>
          </a:xfrm>
          <a:prstGeom prst="rect">
            <a:avLst/>
          </a:prstGeom>
          <a:noFill/>
          <a:ln>
            <a:noFill/>
          </a:ln>
        </p:spPr>
        <p:style>
          <a:lnRef idx="0">
            <a:scrgbClr r="0" g="0" b="0"/>
          </a:lnRef>
          <a:fillRef idx="0">
            <a:scrgbClr r="0" g="0" b="0"/>
          </a:fillRef>
          <a:effectRef idx="0">
            <a:scrgbClr r="0" g="0" b="0"/>
          </a:effectRef>
          <a:fontRef idx="minor"/>
        </p:style>
      </p:sp>
      <p:sp>
        <p:nvSpPr>
          <p:cNvPr id="619" name="CustomShape 4"/>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620" name="CustomShape 5"/>
          <p:cNvSpPr/>
          <p:nvPr/>
        </p:nvSpPr>
        <p:spPr>
          <a:xfrm>
            <a:off x="170640" y="353160"/>
            <a:ext cx="8654760" cy="64008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Désarchiver LES Données XML / XHL</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sp>
        <p:nvSpPr>
          <p:cNvPr id="621" name="CustomShape 6"/>
          <p:cNvSpPr/>
          <p:nvPr/>
        </p:nvSpPr>
        <p:spPr>
          <a:xfrm>
            <a:off x="243000" y="994680"/>
            <a:ext cx="8654760" cy="588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CC"/>
                </a:solidFill>
                <a:uFill>
                  <a:solidFill>
                    <a:srgbClr val="FFFFFF"/>
                  </a:solidFill>
                </a:uFill>
                <a:latin typeface="Arial"/>
                <a:ea typeface="ヒラギノ角ゴ Pro W3"/>
              </a:rPr>
              <a:t>Restaurer les données XHL archivées :</a:t>
            </a: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CC"/>
                </a:solidFill>
                <a:uFill>
                  <a:solidFill>
                    <a:srgbClr val="FFFFFF"/>
                  </a:solidFill>
                </a:uFill>
                <a:latin typeface="Arial"/>
                <a:ea typeface="ヒラギノ角ゴ Pro W3"/>
              </a:rPr>
              <a:t>	</a:t>
            </a:r>
            <a:r>
              <a:rPr lang="fr-FR" sz="2000" b="0" strike="noStrike" spc="-1">
                <a:solidFill>
                  <a:srgbClr val="44546A"/>
                </a:solidFill>
                <a:uFill>
                  <a:solidFill>
                    <a:srgbClr val="FFFFFF"/>
                  </a:solidFill>
                </a:uFill>
                <a:latin typeface="Arial"/>
                <a:ea typeface="ヒラギノ角ゴ Pro W3"/>
              </a:rPr>
              <a:t>Ouvrir le dialogue de configuration, dans l’encadré Archivage cliquer dans l’encadré </a:t>
            </a:r>
            <a:r>
              <a:rPr lang="fr-FR" sz="2000" b="1" strike="noStrike" spc="-1">
                <a:solidFill>
                  <a:srgbClr val="44546A"/>
                </a:solidFill>
                <a:uFill>
                  <a:solidFill>
                    <a:srgbClr val="FFFFFF"/>
                  </a:solidFill>
                </a:uFill>
                <a:latin typeface="Arial"/>
                <a:ea typeface="ヒラギノ角ゴ Pro W3"/>
              </a:rPr>
              <a:t>Archivage et Restauration</a:t>
            </a:r>
            <a:r>
              <a:rPr lang="fr-FR" sz="2000" b="0" strike="noStrike" spc="-1">
                <a:solidFill>
                  <a:srgbClr val="44546A"/>
                </a:solidFill>
                <a:uFill>
                  <a:solidFill>
                    <a:srgbClr val="FFFFFF"/>
                  </a:solidFill>
                </a:uFill>
                <a:latin typeface="Arial"/>
                <a:ea typeface="ヒラギノ角ゴ Pro W3"/>
              </a:rPr>
              <a:t> la case qui correspond à l’étendue du désarchivage souhaité (Données CSV ou Bases XML, ou bien Tout)</a:t>
            </a: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CC"/>
                </a:solidFill>
                <a:uFill>
                  <a:solidFill>
                    <a:srgbClr val="FFFFFF"/>
                  </a:solidFill>
                </a:uFill>
                <a:latin typeface="Arial"/>
                <a:ea typeface="ヒラギノ角ゴ Pro W3"/>
              </a:rPr>
              <a:t>	</a:t>
            </a:r>
            <a:r>
              <a:rPr lang="fr-FR" sz="2000" b="1" strike="noStrike" spc="-1">
                <a:solidFill>
                  <a:srgbClr val="000000"/>
                </a:solidFill>
                <a:uFill>
                  <a:solidFill>
                    <a:srgbClr val="FFFFFF"/>
                  </a:solidFill>
                </a:uFill>
                <a:latin typeface="Arial"/>
                <a:ea typeface="ヒラギノ角ゴ Pro W3"/>
              </a:rPr>
              <a:t>Fichier</a:t>
            </a:r>
            <a:r>
              <a:rPr lang="fr-FR" sz="2000" b="1" strike="noStrike" spc="-1">
                <a:solidFill>
                  <a:srgbClr val="44546A"/>
                </a:solidFill>
                <a:uFill>
                  <a:solidFill>
                    <a:srgbClr val="FFFFFF"/>
                  </a:solidFill>
                </a:uFill>
                <a:latin typeface="Arial"/>
                <a:ea typeface="ヒラギノ角ゴ Pro W3"/>
              </a:rPr>
              <a:t> &gt; Désarchiver ou icône correspondante</a:t>
            </a: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Décompression sur la clef USB3 dédiée.</a:t>
            </a:r>
            <a:endParaRPr lang="fr-FR" sz="20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Les rapports, leurs données auxiliaires et le projet sont toujours désarchivés.</a:t>
            </a: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p:txBody>
      </p:sp>
      <p:sp>
        <p:nvSpPr>
          <p:cNvPr id="622" name="CustomShape 7"/>
          <p:cNvSpPr/>
          <p:nvPr/>
        </p:nvSpPr>
        <p:spPr>
          <a:xfrm>
            <a:off x="1652760" y="6427800"/>
            <a:ext cx="550512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623" name="CustomShape 8"/>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94736CC-2F78-488F-AE64-B45C31AD1741}" type="slidenum">
              <a:rPr lang="fr-FR" sz="900" b="0" strike="noStrike" spc="-1">
                <a:solidFill>
                  <a:srgbClr val="8B8B8B"/>
                </a:solidFill>
                <a:uFill>
                  <a:solidFill>
                    <a:srgbClr val="FFFFFF"/>
                  </a:solidFill>
                </a:uFill>
                <a:latin typeface="Calibri"/>
                <a:ea typeface="DejaVu Sans"/>
              </a:rPr>
              <a:t>53</a:t>
            </a:fld>
            <a:endParaRPr lang="fr-FR" sz="900" b="0" strike="noStrike" spc="-1">
              <a:solidFill>
                <a:srgbClr val="000000"/>
              </a:solidFill>
              <a:uFill>
                <a:solidFill>
                  <a:srgbClr val="FFFFFF"/>
                </a:solidFill>
              </a:uFill>
              <a:latin typeface="Arial"/>
            </a:endParaRPr>
          </a:p>
        </p:txBody>
      </p:sp>
      <p:sp>
        <p:nvSpPr>
          <p:cNvPr id="624" name="CustomShape 9"/>
          <p:cNvSpPr/>
          <p:nvPr/>
        </p:nvSpPr>
        <p:spPr>
          <a:xfrm>
            <a:off x="442080" y="2008440"/>
            <a:ext cx="405000" cy="1440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25" name="CustomShape 10"/>
          <p:cNvSpPr/>
          <p:nvPr/>
        </p:nvSpPr>
        <p:spPr>
          <a:xfrm>
            <a:off x="442080" y="3510720"/>
            <a:ext cx="405000" cy="1440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626" name="Image 9"/>
          <p:cNvPicPr/>
          <p:nvPr/>
        </p:nvPicPr>
        <p:blipFill>
          <a:blip r:embed="rId2"/>
          <a:stretch/>
        </p:blipFill>
        <p:spPr>
          <a:xfrm>
            <a:off x="546840" y="3944880"/>
            <a:ext cx="8047080" cy="1195200"/>
          </a:xfrm>
          <a:prstGeom prst="rect">
            <a:avLst/>
          </a:prstGeom>
          <a:ln>
            <a:noFill/>
          </a:ln>
        </p:spPr>
      </p:pic>
      <p:sp>
        <p:nvSpPr>
          <p:cNvPr id="627" name="Line 11"/>
          <p:cNvSpPr/>
          <p:nvPr/>
        </p:nvSpPr>
        <p:spPr>
          <a:xfrm>
            <a:off x="7358040" y="3014280"/>
            <a:ext cx="1800" cy="1586520"/>
          </a:xfrm>
          <a:prstGeom prst="line">
            <a:avLst/>
          </a:prstGeom>
          <a:ln>
            <a:solidFill>
              <a:srgbClr val="FF0000"/>
            </a:solidFill>
            <a:tailEnd type="triangle" w="med" len="med"/>
          </a:ln>
        </p:spPr>
        <p:style>
          <a:lnRef idx="0">
            <a:scrgbClr r="0" g="0" b="0"/>
          </a:lnRef>
          <a:fillRef idx="0">
            <a:scrgbClr r="0" g="0" b="0"/>
          </a:fillRef>
          <a:effectRef idx="0">
            <a:scrgbClr r="0" g="0" b="0"/>
          </a:effectRef>
          <a:fontRef idx="minor"/>
        </p:style>
      </p:sp>
      <p:sp>
        <p:nvSpPr>
          <p:cNvPr id="628" name="CustomShape 12"/>
          <p:cNvSpPr/>
          <p:nvPr/>
        </p:nvSpPr>
        <p:spPr>
          <a:xfrm flipH="1">
            <a:off x="2612520" y="3793680"/>
            <a:ext cx="360" cy="680040"/>
          </a:xfrm>
          <a:custGeom>
            <a:avLst/>
            <a:gdLst/>
            <a:ahLst/>
            <a:cxnLst/>
            <a:rect l="l" t="t" r="r" b="b"/>
            <a:pathLst>
              <a:path w="21600" h="21600">
                <a:moveTo>
                  <a:pt x="0" y="0"/>
                </a:moveTo>
                <a:lnTo>
                  <a:pt x="21600" y="21600"/>
                </a:lnTo>
              </a:path>
            </a:pathLst>
          </a:custGeom>
          <a:noFill/>
          <a:ln w="9000">
            <a:solidFill>
              <a:srgbClr val="BE4B48"/>
            </a:solidFill>
            <a:round/>
            <a:tailEnd type="triangle" w="med" len="med"/>
          </a:ln>
        </p:spPr>
        <p:style>
          <a:lnRef idx="1">
            <a:schemeClr val="accent2"/>
          </a:lnRef>
          <a:fillRef idx="0">
            <a:schemeClr val="accent2"/>
          </a:fillRef>
          <a:effectRef idx="0">
            <a:schemeClr val="accent2"/>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CustomShape 1"/>
          <p:cNvSpPr/>
          <p:nvPr/>
        </p:nvSpPr>
        <p:spPr>
          <a:xfrm>
            <a:off x="251640" y="1124640"/>
            <a:ext cx="8805240" cy="1913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1800" b="0" strike="noStrike" spc="-1">
                <a:solidFill>
                  <a:srgbClr val="000000"/>
                </a:solidFill>
                <a:uFill>
                  <a:solidFill>
                    <a:srgbClr val="FFFFFF"/>
                  </a:solidFill>
                </a:uFill>
                <a:latin typeface="Arial"/>
                <a:ea typeface="ヒラギノ角ゴ Pro W3"/>
              </a:rPr>
              <a:t>Exporter les bases au format CSV et les rapports d’analyse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Arial"/>
                <a:ea typeface="ヒラギノ角ゴ Pro W3"/>
              </a:rPr>
              <a:t>	Cliquer sur </a:t>
            </a:r>
            <a:r>
              <a:rPr lang="fr-FR" sz="1800" b="1" strike="noStrike" spc="-1">
                <a:solidFill>
                  <a:srgbClr val="000000"/>
                </a:solidFill>
                <a:uFill>
                  <a:solidFill>
                    <a:srgbClr val="FFFFFF"/>
                  </a:solidFill>
                </a:uFill>
                <a:latin typeface="Arial"/>
                <a:ea typeface="ヒラギノ角ゴ Pro W3"/>
              </a:rPr>
              <a:t>Options </a:t>
            </a:r>
            <a:r>
              <a:rPr lang="fr-FR" sz="1800" b="0" strike="noStrike" spc="-1">
                <a:solidFill>
                  <a:srgbClr val="000000"/>
                </a:solidFill>
                <a:uFill>
                  <a:solidFill>
                    <a:srgbClr val="FFFFFF"/>
                  </a:solidFill>
                </a:uFill>
                <a:latin typeface="Arial"/>
                <a:ea typeface="ヒラギノ角ゴ Pro W3"/>
              </a:rPr>
              <a:t>pour ouvrir le dialogue des paramètres</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Arial"/>
                <a:ea typeface="ヒラギノ角ゴ Pro W3"/>
              </a:rPr>
              <a:t>	Cliquer sur </a:t>
            </a:r>
            <a:r>
              <a:rPr lang="fr-FR" sz="1800" b="1" strike="noStrike" spc="-1">
                <a:solidFill>
                  <a:srgbClr val="000000"/>
                </a:solidFill>
                <a:uFill>
                  <a:solidFill>
                    <a:srgbClr val="FFFFFF"/>
                  </a:solidFill>
                </a:uFill>
                <a:latin typeface="Arial"/>
                <a:ea typeface="ヒラギノ角ゴ Pro W3"/>
              </a:rPr>
              <a:t>Format</a:t>
            </a:r>
            <a:r>
              <a:rPr lang="fr-FR" sz="1800" b="0" strike="noStrike" spc="-1">
                <a:solidFill>
                  <a:srgbClr val="000000"/>
                </a:solidFill>
                <a:uFill>
                  <a:solidFill>
                    <a:srgbClr val="FFFFFF"/>
                  </a:solidFill>
                </a:uFill>
                <a:latin typeface="Arial"/>
                <a:ea typeface="ヒラギノ角ゴ Pro W3"/>
              </a:rPr>
              <a:t>, puis dans « Exportation » cocher la case </a:t>
            </a:r>
            <a:r>
              <a:rPr lang="fr-FR" sz="1800" b="1" strike="noStrike" spc="-1">
                <a:solidFill>
                  <a:srgbClr val="000000"/>
                </a:solidFill>
                <a:uFill>
                  <a:solidFill>
                    <a:srgbClr val="FFFFFF"/>
                  </a:solidFill>
                </a:uFill>
                <a:latin typeface="Arial"/>
                <a:ea typeface="ヒラギノ角ゴ Pro W3"/>
              </a:rPr>
              <a:t>Tout</a:t>
            </a:r>
            <a:r>
              <a:rPr lang="fr-FR" sz="1800" b="0" strike="noStrike" spc="-1">
                <a:solidFill>
                  <a:srgbClr val="000000"/>
                </a:solidFill>
                <a:uFill>
                  <a:solidFill>
                    <a:srgbClr val="FFFFFF"/>
                  </a:solidFill>
                </a:uFill>
                <a:latin typeface="Calibri"/>
                <a:ea typeface="ヒラギノ角ゴ Pro W3"/>
              </a:rPr>
              <a:t>, si toutes les données de paye doivent être exportées (paye, bases CSV, projets, rapports et bases auxiliaires…). Sinon Cocher </a:t>
            </a:r>
            <a:r>
              <a:rPr lang="fr-FR" sz="1800" b="1" strike="noStrike" spc="-1">
                <a:solidFill>
                  <a:srgbClr val="000000"/>
                </a:solidFill>
                <a:uFill>
                  <a:solidFill>
                    <a:srgbClr val="FFFFFF"/>
                  </a:solidFill>
                </a:uFill>
                <a:latin typeface="Calibri"/>
                <a:ea typeface="ヒラギノ角ゴ Pro W3"/>
              </a:rPr>
              <a:t>Données Tableur</a:t>
            </a:r>
            <a:r>
              <a:rPr lang="fr-FR" sz="1800" b="0" strike="noStrike" spc="-1">
                <a:solidFill>
                  <a:srgbClr val="000000"/>
                </a:solidFill>
                <a:uFill>
                  <a:solidFill>
                    <a:srgbClr val="FFFFFF"/>
                  </a:solidFill>
                </a:uFill>
                <a:latin typeface="Calibri"/>
                <a:ea typeface="ヒラギノ角ゴ Pro W3"/>
              </a:rPr>
              <a:t> pour les bases CSV ou </a:t>
            </a:r>
            <a:r>
              <a:rPr lang="fr-FR" sz="1800" b="1" strike="noStrike" spc="-1">
                <a:solidFill>
                  <a:srgbClr val="000000"/>
                </a:solidFill>
                <a:uFill>
                  <a:solidFill>
                    <a:srgbClr val="FFFFFF"/>
                  </a:solidFill>
                </a:uFill>
                <a:latin typeface="Calibri"/>
                <a:ea typeface="ヒラギノ角ゴ Pro W3"/>
              </a:rPr>
              <a:t>Bases XML </a:t>
            </a:r>
            <a:r>
              <a:rPr lang="fr-FR" sz="1800" b="0" strike="noStrike" spc="-1">
                <a:solidFill>
                  <a:srgbClr val="000000"/>
                </a:solidFill>
                <a:uFill>
                  <a:solidFill>
                    <a:srgbClr val="FFFFFF"/>
                  </a:solidFill>
                </a:uFill>
                <a:latin typeface="Calibri"/>
                <a:ea typeface="ヒラギノ角ゴ Pro W3"/>
              </a:rPr>
              <a:t>pour les bases de paye.  </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Arial"/>
                <a:ea typeface="ヒラギノ角ゴ Pro W3"/>
              </a:rPr>
              <a:t>	</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Arial"/>
                <a:ea typeface="ヒラギノ角ゴ Pro W3"/>
              </a:rPr>
              <a:t>	Cliquer sur l’icône d’exportation</a:t>
            </a:r>
            <a:endParaRPr lang="fr-FR" sz="1800" b="0" strike="noStrike" spc="-1">
              <a:solidFill>
                <a:srgbClr val="000000"/>
              </a:solidFill>
              <a:uFill>
                <a:solidFill>
                  <a:srgbClr val="FFFFFF"/>
                </a:solidFill>
              </a:uFill>
              <a:latin typeface="Arial"/>
            </a:endParaRPr>
          </a:p>
        </p:txBody>
      </p:sp>
      <p:sp>
        <p:nvSpPr>
          <p:cNvPr id="630" name="CustomShape 2"/>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631" name="CustomShape 3"/>
          <p:cNvSpPr/>
          <p:nvPr/>
        </p:nvSpPr>
        <p:spPr>
          <a:xfrm>
            <a:off x="608760" y="303840"/>
            <a:ext cx="8061480" cy="6649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cap="all" spc="-1">
                <a:solidFill>
                  <a:srgbClr val="308087"/>
                </a:solidFill>
                <a:uFill>
                  <a:solidFill>
                    <a:srgbClr val="FFFFFF"/>
                  </a:solidFill>
                </a:uFill>
                <a:latin typeface="Times New Roman"/>
                <a:ea typeface="ヒラギノ角ゴ Pro W3"/>
              </a:rPr>
              <a:t>Exporter les bases de données au format csv et les rapports</a:t>
            </a:r>
            <a:endParaRPr lang="fr-FR" sz="1800" b="0" strike="noStrike" spc="-1">
              <a:solidFill>
                <a:srgbClr val="000000"/>
              </a:solidFill>
              <a:uFill>
                <a:solidFill>
                  <a:srgbClr val="FFFFFF"/>
                </a:solidFill>
              </a:uFill>
              <a:latin typeface="Arial"/>
            </a:endParaRPr>
          </a:p>
        </p:txBody>
      </p:sp>
      <p:sp>
        <p:nvSpPr>
          <p:cNvPr id="632" name="CustomShape 4"/>
          <p:cNvSpPr/>
          <p:nvPr/>
        </p:nvSpPr>
        <p:spPr>
          <a:xfrm>
            <a:off x="746280" y="1735920"/>
            <a:ext cx="285480" cy="1414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3" name="CustomShape 5"/>
          <p:cNvSpPr/>
          <p:nvPr/>
        </p:nvSpPr>
        <p:spPr>
          <a:xfrm>
            <a:off x="741960" y="3390480"/>
            <a:ext cx="285480" cy="1414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34" name="CustomShape 6"/>
          <p:cNvSpPr/>
          <p:nvPr/>
        </p:nvSpPr>
        <p:spPr>
          <a:xfrm>
            <a:off x="383760" y="5189040"/>
            <a:ext cx="8759880" cy="1279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00"/>
                </a:solidFill>
                <a:uFill>
                  <a:solidFill>
                    <a:srgbClr val="FFFFFF"/>
                  </a:solidFill>
                </a:uFill>
                <a:latin typeface="Arial"/>
                <a:ea typeface="DejaVu Sans"/>
              </a:rPr>
              <a:t>	Choisir le dossier pour l’exportation des données. </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Arial"/>
                <a:ea typeface="DejaVu Sans"/>
              </a:rPr>
              <a:t>	Possibilité de créer un dossier par clic droit.</a:t>
            </a: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Arial"/>
                <a:ea typeface="DejaVu Sans"/>
              </a:rPr>
              <a:t>	Attention : les données doivent avoir été importées et exportées auparavant.</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p:txBody>
      </p:sp>
      <p:pic>
        <p:nvPicPr>
          <p:cNvPr id="635" name="Image 4"/>
          <p:cNvPicPr/>
          <p:nvPr/>
        </p:nvPicPr>
        <p:blipFill>
          <a:blip r:embed="rId2"/>
          <a:srcRect l="13765" t="19344" r="17116" b="16388"/>
          <a:stretch/>
        </p:blipFill>
        <p:spPr>
          <a:xfrm>
            <a:off x="7327080" y="1639080"/>
            <a:ext cx="317880" cy="335160"/>
          </a:xfrm>
          <a:prstGeom prst="rect">
            <a:avLst/>
          </a:prstGeom>
          <a:ln>
            <a:noFill/>
          </a:ln>
        </p:spPr>
      </p:pic>
      <p:sp>
        <p:nvSpPr>
          <p:cNvPr id="636" name="CustomShape 7"/>
          <p:cNvSpPr/>
          <p:nvPr/>
        </p:nvSpPr>
        <p:spPr>
          <a:xfrm>
            <a:off x="2257560" y="6523560"/>
            <a:ext cx="476424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 </a:t>
            </a:r>
            <a:endParaRPr lang="fr-FR" sz="900" b="0" strike="noStrike" spc="-1">
              <a:solidFill>
                <a:srgbClr val="000000"/>
              </a:solidFill>
              <a:uFill>
                <a:solidFill>
                  <a:srgbClr val="FFFFFF"/>
                </a:solidFill>
              </a:uFill>
              <a:latin typeface="Arial"/>
            </a:endParaRPr>
          </a:p>
        </p:txBody>
      </p:sp>
      <p:sp>
        <p:nvSpPr>
          <p:cNvPr id="637" name="CustomShape 8"/>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32B4C02-10DB-4177-AFA1-70B6FA0EBDD0}" type="slidenum">
              <a:rPr lang="fr-FR" sz="900" b="0" strike="noStrike" spc="-1">
                <a:solidFill>
                  <a:srgbClr val="8B8B8B"/>
                </a:solidFill>
                <a:uFill>
                  <a:solidFill>
                    <a:srgbClr val="FFFFFF"/>
                  </a:solidFill>
                </a:uFill>
                <a:latin typeface="Calibri"/>
                <a:ea typeface="DejaVu Sans"/>
              </a:rPr>
              <a:t>54</a:t>
            </a:fld>
            <a:endParaRPr lang="fr-FR" sz="900" b="0" strike="noStrike" spc="-1">
              <a:solidFill>
                <a:srgbClr val="000000"/>
              </a:solidFill>
              <a:uFill>
                <a:solidFill>
                  <a:srgbClr val="FFFFFF"/>
                </a:solidFill>
              </a:uFill>
              <a:latin typeface="Arial"/>
            </a:endParaRPr>
          </a:p>
        </p:txBody>
      </p:sp>
      <p:pic>
        <p:nvPicPr>
          <p:cNvPr id="638" name="Image 1"/>
          <p:cNvPicPr/>
          <p:nvPr/>
        </p:nvPicPr>
        <p:blipFill>
          <a:blip r:embed="rId3"/>
          <a:stretch/>
        </p:blipFill>
        <p:spPr>
          <a:xfrm>
            <a:off x="608760" y="3755520"/>
            <a:ext cx="8160840" cy="1168920"/>
          </a:xfrm>
          <a:prstGeom prst="rect">
            <a:avLst/>
          </a:prstGeom>
          <a:ln>
            <a:noFill/>
          </a:ln>
        </p:spPr>
      </p:pic>
      <p:sp>
        <p:nvSpPr>
          <p:cNvPr id="639" name="CustomShape 9"/>
          <p:cNvSpPr/>
          <p:nvPr/>
        </p:nvSpPr>
        <p:spPr>
          <a:xfrm flipH="1">
            <a:off x="1769040" y="3657600"/>
            <a:ext cx="92880" cy="64764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640" name="CustomShape 10"/>
          <p:cNvSpPr/>
          <p:nvPr/>
        </p:nvSpPr>
        <p:spPr>
          <a:xfrm>
            <a:off x="858240" y="5393880"/>
            <a:ext cx="285480" cy="14148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41" name="CustomShape 11"/>
          <p:cNvSpPr/>
          <p:nvPr/>
        </p:nvSpPr>
        <p:spPr>
          <a:xfrm>
            <a:off x="141120" y="3253320"/>
            <a:ext cx="8759880" cy="54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fr-FR" sz="1800" b="0" strike="noStrike" spc="-1">
                <a:solidFill>
                  <a:srgbClr val="000000"/>
                </a:solidFill>
                <a:uFill>
                  <a:solidFill>
                    <a:srgbClr val="FFFFFF"/>
                  </a:solidFill>
                </a:uFill>
                <a:latin typeface="Arial"/>
                <a:ea typeface="DejaVu Sans"/>
              </a:rPr>
              <a:t>	Cliquer sur l’icône d’exportation.</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algn="just">
              <a:lnSpc>
                <a:spcPct val="100000"/>
              </a:lnSpc>
            </a:pPr>
            <a:r>
              <a:rPr lang="fr-FR" sz="1800" b="0" strike="noStrike" spc="-1">
                <a:solidFill>
                  <a:srgbClr val="000000"/>
                </a:solidFill>
                <a:uFill>
                  <a:solidFill>
                    <a:srgbClr val="FFFFFF"/>
                  </a:solidFill>
                </a:uFill>
                <a:latin typeface="Arial"/>
                <a:ea typeface="DejaVu Sans"/>
              </a:rPr>
              <a:t>	</a:t>
            </a:r>
            <a:endParaRPr lang="fr-F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CustomShape 1"/>
          <p:cNvSpPr/>
          <p:nvPr/>
        </p:nvSpPr>
        <p:spPr>
          <a:xfrm>
            <a:off x="1963800" y="6511680"/>
            <a:ext cx="51994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643" name="CustomShape 2"/>
          <p:cNvSpPr/>
          <p:nvPr/>
        </p:nvSpPr>
        <p:spPr>
          <a:xfrm>
            <a:off x="6424560" y="635616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1C0A514-C897-48FD-AA09-C1374A3B7986}" type="slidenum">
              <a:rPr lang="fr-FR" sz="900" b="0" strike="noStrike" spc="-1">
                <a:solidFill>
                  <a:srgbClr val="8B8B8B"/>
                </a:solidFill>
                <a:uFill>
                  <a:solidFill>
                    <a:srgbClr val="FFFFFF"/>
                  </a:solidFill>
                </a:uFill>
                <a:latin typeface="Calibri"/>
                <a:ea typeface="DejaVu Sans"/>
              </a:rPr>
              <a:t>55</a:t>
            </a:fld>
            <a:endParaRPr lang="fr-FR" sz="900" b="0" strike="noStrike" spc="-1">
              <a:solidFill>
                <a:srgbClr val="000000"/>
              </a:solidFill>
              <a:uFill>
                <a:solidFill>
                  <a:srgbClr val="FFFFFF"/>
                </a:solidFill>
              </a:uFill>
              <a:latin typeface="Arial"/>
            </a:endParaRPr>
          </a:p>
        </p:txBody>
      </p:sp>
      <p:pic>
        <p:nvPicPr>
          <p:cNvPr id="644" name="Image 3"/>
          <p:cNvPicPr/>
          <p:nvPr/>
        </p:nvPicPr>
        <p:blipFill>
          <a:blip r:embed="rId2"/>
          <a:stretch/>
        </p:blipFill>
        <p:spPr>
          <a:xfrm>
            <a:off x="1184040" y="43560"/>
            <a:ext cx="6912720" cy="64936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503640" y="1052640"/>
            <a:ext cx="7988400" cy="392760"/>
          </a:xfrm>
          <a:prstGeom prst="rect">
            <a:avLst/>
          </a:prstGeom>
          <a:noFill/>
          <a:ln>
            <a:noFill/>
          </a:ln>
        </p:spPr>
        <p:style>
          <a:lnRef idx="0">
            <a:scrgbClr r="0" g="0" b="0"/>
          </a:lnRef>
          <a:fillRef idx="0">
            <a:scrgbClr r="0" g="0" b="0"/>
          </a:fillRef>
          <a:effectRef idx="0">
            <a:scrgbClr r="0" g="0" b="0"/>
          </a:effectRef>
          <a:fontRef idx="minor"/>
        </p:style>
      </p:sp>
      <p:sp>
        <p:nvSpPr>
          <p:cNvPr id="646" name="CustomShape 2"/>
          <p:cNvSpPr/>
          <p:nvPr/>
        </p:nvSpPr>
        <p:spPr>
          <a:xfrm>
            <a:off x="125640" y="1481760"/>
            <a:ext cx="8889840" cy="4173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2000" b="0" strike="noStrike" spc="-1">
                <a:solidFill>
                  <a:srgbClr val="0000CC"/>
                </a:solidFill>
                <a:uFill>
                  <a:solidFill>
                    <a:srgbClr val="FFFFFF"/>
                  </a:solidFill>
                </a:uFill>
                <a:latin typeface="Arial"/>
                <a:ea typeface="ヒラギノ角ゴ Pro W3"/>
              </a:rPr>
              <a:t>Les diapositives suivantes présentent des diagnostics de conformité à l’annexe de la convention-cadre nationale de dématérialisation, qui spécifie le format à respecter pour les bulletins de paye dématérialisés. </a:t>
            </a: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44546A"/>
                </a:solidFill>
                <a:uFill>
                  <a:solidFill>
                    <a:srgbClr val="FFFFFF"/>
                  </a:solidFill>
                </a:uFill>
                <a:latin typeface="Arial"/>
                <a:ea typeface="ヒラギノ角ゴ Pro W3"/>
              </a:rPr>
              <a:t>	</a:t>
            </a:r>
            <a:r>
              <a:rPr lang="fr-FR" sz="2000" b="0" strike="noStrike" spc="-1">
                <a:solidFill>
                  <a:srgbClr val="000000"/>
                </a:solidFill>
                <a:uFill>
                  <a:solidFill>
                    <a:srgbClr val="FFFFFF"/>
                  </a:solidFill>
                </a:uFill>
                <a:latin typeface="Arial"/>
                <a:ea typeface="ヒラギノ角ゴ Pro W3"/>
              </a:rPr>
              <a:t>Les écarts à la norme représentent environ 5 à 10 % des contrôles. </a:t>
            </a: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ヒラギノ角ゴ Pro W3"/>
              </a:rPr>
              <a:t>	La localisation de ces anomalies dans le fichier de paye est une innovation par rapport à Xemelios. </a:t>
            </a: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ヒラギノ角ゴ Pro W3"/>
              </a:rPr>
              <a:t>	Certains problèmes peuvent parfois être corrigés grâce à des fonctionnalités de correction (Icône Nettoyer). </a:t>
            </a: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algn="just">
              <a:lnSpc>
                <a:spcPct val="100000"/>
              </a:lnSpc>
            </a:pPr>
            <a:r>
              <a:rPr lang="fr-FR" sz="2000" b="0" strike="noStrike" spc="-1">
                <a:solidFill>
                  <a:srgbClr val="000000"/>
                </a:solidFill>
                <a:uFill>
                  <a:solidFill>
                    <a:srgbClr val="FFFFFF"/>
                  </a:solidFill>
                </a:uFill>
                <a:latin typeface="Arial"/>
                <a:ea typeface="ヒラギノ角ゴ Pro W3"/>
              </a:rPr>
              <a:t>	Au-delà d’un certain seuil, conséquences évidentes pour l’examen de gestion (fiabilité du compte 64) et / ou la procédure juridictionnelle.</a:t>
            </a:r>
            <a:endParaRPr lang="fr-FR" sz="2000" b="0" strike="noStrike" spc="-1">
              <a:solidFill>
                <a:srgbClr val="000000"/>
              </a:solidFill>
              <a:uFill>
                <a:solidFill>
                  <a:srgbClr val="FFFFFF"/>
                </a:solidFill>
              </a:uFill>
              <a:latin typeface="Arial"/>
            </a:endParaRPr>
          </a:p>
          <a:p>
            <a:pPr>
              <a:lnSpc>
                <a:spcPct val="100000"/>
              </a:lnSpc>
            </a:pPr>
            <a:endParaRPr lang="fr-FR" sz="2000" b="0" strike="noStrike" spc="-1">
              <a:solidFill>
                <a:srgbClr val="000000"/>
              </a:solidFill>
              <a:uFill>
                <a:solidFill>
                  <a:srgbClr val="FFFFFF"/>
                </a:solidFill>
              </a:uFill>
              <a:latin typeface="Arial"/>
            </a:endParaRPr>
          </a:p>
        </p:txBody>
      </p:sp>
      <p:sp>
        <p:nvSpPr>
          <p:cNvPr id="647" name="CustomShape 3"/>
          <p:cNvSpPr/>
          <p:nvPr/>
        </p:nvSpPr>
        <p:spPr>
          <a:xfrm>
            <a:off x="1332000" y="6321600"/>
            <a:ext cx="6476760" cy="176040"/>
          </a:xfrm>
          <a:prstGeom prst="rect">
            <a:avLst/>
          </a:prstGeom>
          <a:noFill/>
          <a:ln>
            <a:noFill/>
          </a:ln>
        </p:spPr>
        <p:style>
          <a:lnRef idx="0">
            <a:scrgbClr r="0" g="0" b="0"/>
          </a:lnRef>
          <a:fillRef idx="0">
            <a:scrgbClr r="0" g="0" b="0"/>
          </a:fillRef>
          <a:effectRef idx="0">
            <a:scrgbClr r="0" g="0" b="0"/>
          </a:effectRef>
          <a:fontRef idx="minor"/>
        </p:style>
      </p:sp>
      <p:sp>
        <p:nvSpPr>
          <p:cNvPr id="648" name="CustomShape 4"/>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649" name="CustomShape 5"/>
          <p:cNvSpPr/>
          <p:nvPr/>
        </p:nvSpPr>
        <p:spPr>
          <a:xfrm>
            <a:off x="125640" y="332640"/>
            <a:ext cx="8889840" cy="80820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Contrôle DE Fiabilité DE LA paye </a:t>
            </a:r>
            <a:endParaRPr lang="fr-FR" sz="24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ET CORRECTIONS AUTOMATISEES</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sp>
        <p:nvSpPr>
          <p:cNvPr id="650" name="CustomShape 6"/>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454BAED-BFE6-45A7-9022-3AD0D3298CF1}" type="slidenum">
              <a:rPr lang="fr-FR" sz="900" b="0" strike="noStrike" spc="-1">
                <a:solidFill>
                  <a:srgbClr val="8B8B8B"/>
                </a:solidFill>
                <a:uFill>
                  <a:solidFill>
                    <a:srgbClr val="FFFFFF"/>
                  </a:solidFill>
                </a:uFill>
                <a:latin typeface="Calibri"/>
                <a:ea typeface="DejaVu Sans"/>
              </a:rPr>
              <a:t>56</a:t>
            </a:fld>
            <a:endParaRPr lang="fr-FR" sz="900" b="0" strike="noStrike" spc="-1">
              <a:solidFill>
                <a:srgbClr val="000000"/>
              </a:solidFill>
              <a:uFill>
                <a:solidFill>
                  <a:srgbClr val="FFFFFF"/>
                </a:solidFill>
              </a:uFill>
              <a:latin typeface="Arial"/>
            </a:endParaRPr>
          </a:p>
        </p:txBody>
      </p:sp>
      <p:sp>
        <p:nvSpPr>
          <p:cNvPr id="651" name="CustomShape 7"/>
          <p:cNvSpPr/>
          <p:nvPr/>
        </p:nvSpPr>
        <p:spPr>
          <a:xfrm>
            <a:off x="503640" y="2768040"/>
            <a:ext cx="405000" cy="1440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2" name="CustomShape 8"/>
          <p:cNvSpPr/>
          <p:nvPr/>
        </p:nvSpPr>
        <p:spPr>
          <a:xfrm>
            <a:off x="503640" y="3357720"/>
            <a:ext cx="405000" cy="1440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3" name="CustomShape 9"/>
          <p:cNvSpPr/>
          <p:nvPr/>
        </p:nvSpPr>
        <p:spPr>
          <a:xfrm>
            <a:off x="503640" y="4237920"/>
            <a:ext cx="405000" cy="1440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4" name="CustomShape 10"/>
          <p:cNvSpPr/>
          <p:nvPr/>
        </p:nvSpPr>
        <p:spPr>
          <a:xfrm>
            <a:off x="503640" y="5126040"/>
            <a:ext cx="405000" cy="1440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655" name="CustomShape 11"/>
          <p:cNvSpPr/>
          <p:nvPr/>
        </p:nvSpPr>
        <p:spPr>
          <a:xfrm>
            <a:off x="2751840" y="6463440"/>
            <a:ext cx="41356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CustomShape 1"/>
          <p:cNvSpPr/>
          <p:nvPr/>
        </p:nvSpPr>
        <p:spPr>
          <a:xfrm>
            <a:off x="1710000" y="2836440"/>
            <a:ext cx="465120" cy="17316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657" name="CustomShape 2"/>
          <p:cNvSpPr/>
          <p:nvPr/>
        </p:nvSpPr>
        <p:spPr>
          <a:xfrm>
            <a:off x="137520" y="275040"/>
            <a:ext cx="888984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DIAGNOSTIC 1 : absence Irrégulière de ligne de paye</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sp>
        <p:nvSpPr>
          <p:cNvPr id="658" name="CustomShape 3"/>
          <p:cNvSpPr/>
          <p:nvPr/>
        </p:nvSpPr>
        <p:spPr>
          <a:xfrm>
            <a:off x="3029040" y="6356520"/>
            <a:ext cx="308484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 –  7-8-9 mars 2017</a:t>
            </a:r>
            <a:endParaRPr lang="fr-FR" sz="900" b="0" strike="noStrike" spc="-1">
              <a:solidFill>
                <a:srgbClr val="000000"/>
              </a:solidFill>
              <a:uFill>
                <a:solidFill>
                  <a:srgbClr val="FFFFFF"/>
                </a:solidFill>
              </a:uFill>
              <a:latin typeface="Arial"/>
            </a:endParaRPr>
          </a:p>
        </p:txBody>
      </p:sp>
      <p:sp>
        <p:nvSpPr>
          <p:cNvPr id="659" name="CustomShape 4"/>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44996F22-F8F3-4AFE-A7D4-16452ADEC7D0}" type="slidenum">
              <a:rPr lang="fr-FR" sz="900" b="0" strike="noStrike" spc="-1">
                <a:solidFill>
                  <a:srgbClr val="8B8B8B"/>
                </a:solidFill>
                <a:uFill>
                  <a:solidFill>
                    <a:srgbClr val="FFFFFF"/>
                  </a:solidFill>
                </a:uFill>
                <a:latin typeface="Calibri"/>
                <a:ea typeface="DejaVu Sans"/>
              </a:rPr>
              <a:t>57</a:t>
            </a:fld>
            <a:endParaRPr lang="fr-FR" sz="900" b="0" strike="noStrike" spc="-1">
              <a:solidFill>
                <a:srgbClr val="000000"/>
              </a:solidFill>
              <a:uFill>
                <a:solidFill>
                  <a:srgbClr val="FFFFFF"/>
                </a:solidFill>
              </a:uFill>
              <a:latin typeface="Arial"/>
            </a:endParaRPr>
          </a:p>
        </p:txBody>
      </p:sp>
      <p:pic>
        <p:nvPicPr>
          <p:cNvPr id="660" name="Image 2"/>
          <p:cNvPicPr/>
          <p:nvPr/>
        </p:nvPicPr>
        <p:blipFill>
          <a:blip r:embed="rId2"/>
          <a:srcRect r="12632"/>
          <a:stretch/>
        </p:blipFill>
        <p:spPr>
          <a:xfrm>
            <a:off x="137520" y="1045080"/>
            <a:ext cx="8801280" cy="5665680"/>
          </a:xfrm>
          <a:prstGeom prst="rect">
            <a:avLst/>
          </a:prstGeom>
          <a:ln>
            <a:noFill/>
          </a:ln>
        </p:spPr>
      </p:pic>
      <p:sp>
        <p:nvSpPr>
          <p:cNvPr id="661" name="CustomShape 5"/>
          <p:cNvSpPr/>
          <p:nvPr/>
        </p:nvSpPr>
        <p:spPr>
          <a:xfrm>
            <a:off x="7479000" y="6081480"/>
            <a:ext cx="283320" cy="8496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62" name="CustomShape 6"/>
          <p:cNvSpPr/>
          <p:nvPr/>
        </p:nvSpPr>
        <p:spPr>
          <a:xfrm>
            <a:off x="8352000" y="4464000"/>
            <a:ext cx="719640" cy="51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a:solidFill>
                  <a:srgbClr val="000000"/>
                </a:solidFill>
                <a:uFill>
                  <a:solidFill>
                    <a:srgbClr val="FFFFFF"/>
                  </a:solidFill>
                </a:uFill>
                <a:latin typeface="Arial"/>
                <a:ea typeface="DejaVu Sans"/>
              </a:rPr>
              <a:t>Pas de ligne de paye...</a:t>
            </a:r>
            <a:endParaRPr lang="fr-FR" sz="1000" b="0" strike="noStrike" spc="-1">
              <a:solidFill>
                <a:srgbClr val="000000"/>
              </a:solidFill>
              <a:uFill>
                <a:solidFill>
                  <a:srgbClr val="FFFFFF"/>
                </a:solidFill>
              </a:uFill>
              <a:latin typeface="Arial"/>
            </a:endParaRPr>
          </a:p>
        </p:txBody>
      </p:sp>
      <p:sp>
        <p:nvSpPr>
          <p:cNvPr id="663" name="CustomShape 7"/>
          <p:cNvSpPr/>
          <p:nvPr/>
        </p:nvSpPr>
        <p:spPr>
          <a:xfrm>
            <a:off x="8352000" y="5004360"/>
            <a:ext cx="719640" cy="51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a:solidFill>
                  <a:srgbClr val="000000"/>
                </a:solidFill>
                <a:uFill>
                  <a:solidFill>
                    <a:srgbClr val="FFFFFF"/>
                  </a:solidFill>
                </a:uFill>
                <a:latin typeface="Arial"/>
                <a:ea typeface="DejaVu Sans"/>
              </a:rPr>
              <a:t>Mais un Net à Payer</a:t>
            </a:r>
            <a:endParaRPr lang="fr-FR" sz="1000" b="0" strike="noStrike" spc="-1">
              <a:solidFill>
                <a:srgbClr val="000000"/>
              </a:solidFill>
              <a:uFill>
                <a:solidFill>
                  <a:srgbClr val="FFFFFF"/>
                </a:solidFill>
              </a:uFill>
              <a:latin typeface="Arial"/>
            </a:endParaRPr>
          </a:p>
        </p:txBody>
      </p:sp>
      <p:sp>
        <p:nvSpPr>
          <p:cNvPr id="664" name="Line 8"/>
          <p:cNvSpPr/>
          <p:nvPr/>
        </p:nvSpPr>
        <p:spPr>
          <a:xfrm flipH="1">
            <a:off x="8064000" y="4680000"/>
            <a:ext cx="360000" cy="360"/>
          </a:xfrm>
          <a:prstGeom prst="line">
            <a:avLst/>
          </a:prstGeom>
          <a:ln>
            <a:tailEnd type="triangle" w="med" len="med"/>
          </a:ln>
        </p:spPr>
        <p:style>
          <a:lnRef idx="0">
            <a:scrgbClr r="0" g="0" b="0"/>
          </a:lnRef>
          <a:fillRef idx="0">
            <a:scrgbClr r="0" g="0" b="0"/>
          </a:fillRef>
          <a:effectRef idx="0">
            <a:scrgbClr r="0" g="0" b="0"/>
          </a:effectRef>
          <a:fontRef idx="minor"/>
        </p:style>
      </p:sp>
      <p:sp>
        <p:nvSpPr>
          <p:cNvPr id="665" name="Line 9"/>
          <p:cNvSpPr/>
          <p:nvPr/>
        </p:nvSpPr>
        <p:spPr>
          <a:xfrm flipH="1">
            <a:off x="7992000" y="5184000"/>
            <a:ext cx="360000" cy="360"/>
          </a:xfrm>
          <a:prstGeom prst="line">
            <a:avLst/>
          </a:prstGeom>
          <a:ln>
            <a:tailEnd type="triangle" w="med" len="me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CustomShape 1"/>
          <p:cNvSpPr/>
          <p:nvPr/>
        </p:nvSpPr>
        <p:spPr>
          <a:xfrm>
            <a:off x="457200" y="1604520"/>
            <a:ext cx="8227080" cy="3975120"/>
          </a:xfrm>
          <a:prstGeom prst="rect">
            <a:avLst/>
          </a:prstGeom>
          <a:noFill/>
          <a:ln>
            <a:noFill/>
          </a:ln>
        </p:spPr>
        <p:style>
          <a:lnRef idx="0">
            <a:scrgbClr r="0" g="0" b="0"/>
          </a:lnRef>
          <a:fillRef idx="0">
            <a:scrgbClr r="0" g="0" b="0"/>
          </a:fillRef>
          <a:effectRef idx="0">
            <a:scrgbClr r="0" g="0" b="0"/>
          </a:effectRef>
          <a:fontRef idx="minor"/>
        </p:style>
      </p:sp>
      <p:sp>
        <p:nvSpPr>
          <p:cNvPr id="667" name="CustomShape 2"/>
          <p:cNvSpPr/>
          <p:nvPr/>
        </p:nvSpPr>
        <p:spPr>
          <a:xfrm>
            <a:off x="457200" y="322560"/>
            <a:ext cx="8227080" cy="61344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200" b="0" strike="noStrike" cap="all" spc="-1">
                <a:solidFill>
                  <a:srgbClr val="308087"/>
                </a:solidFill>
                <a:uFill>
                  <a:solidFill>
                    <a:srgbClr val="FFFFFF"/>
                  </a:solidFill>
                </a:uFill>
                <a:latin typeface="Times New Roman"/>
                <a:ea typeface="ヒラギノ角ゴ Pro W3"/>
              </a:rPr>
              <a:t>DIAGNOSTIC 2 : absence Régulière de ligne de paye</a:t>
            </a:r>
            <a:endParaRPr lang="fr-FR" sz="2200" b="0" strike="noStrike" spc="-1">
              <a:solidFill>
                <a:srgbClr val="000000"/>
              </a:solidFill>
              <a:uFill>
                <a:solidFill>
                  <a:srgbClr val="FFFFFF"/>
                </a:solidFill>
              </a:uFill>
              <a:latin typeface="Arial"/>
            </a:endParaRPr>
          </a:p>
          <a:p>
            <a:pPr algn="ctr">
              <a:lnSpc>
                <a:spcPct val="100000"/>
              </a:lnSpc>
            </a:pPr>
            <a:endParaRPr lang="fr-FR" sz="2200" b="0" strike="noStrike" spc="-1">
              <a:solidFill>
                <a:srgbClr val="000000"/>
              </a:solidFill>
              <a:uFill>
                <a:solidFill>
                  <a:srgbClr val="FFFFFF"/>
                </a:solidFill>
              </a:uFill>
              <a:latin typeface="Arial"/>
            </a:endParaRPr>
          </a:p>
        </p:txBody>
      </p:sp>
      <p:pic>
        <p:nvPicPr>
          <p:cNvPr id="668" name="Image 5"/>
          <p:cNvPicPr/>
          <p:nvPr/>
        </p:nvPicPr>
        <p:blipFill>
          <a:blip r:embed="rId2"/>
          <a:srcRect l="1013" t="514" r="4607" b="-514"/>
          <a:stretch/>
        </p:blipFill>
        <p:spPr>
          <a:xfrm>
            <a:off x="119880" y="1233360"/>
            <a:ext cx="8929080" cy="5320800"/>
          </a:xfrm>
          <a:prstGeom prst="rect">
            <a:avLst/>
          </a:prstGeom>
          <a:ln>
            <a:noFill/>
          </a:ln>
        </p:spPr>
      </p:pic>
      <p:sp>
        <p:nvSpPr>
          <p:cNvPr id="669" name="CustomShape 3"/>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429310FD-6B87-4223-9396-463B66E0E1E1}" type="slidenum">
              <a:rPr lang="fr-FR" sz="900" b="0" strike="noStrike" spc="-1">
                <a:solidFill>
                  <a:srgbClr val="8B8B8B"/>
                </a:solidFill>
                <a:uFill>
                  <a:solidFill>
                    <a:srgbClr val="FFFFFF"/>
                  </a:solidFill>
                </a:uFill>
                <a:latin typeface="Calibri"/>
                <a:ea typeface="DejaVu Sans"/>
              </a:rPr>
              <a:t>58</a:t>
            </a:fld>
            <a:endParaRPr lang="fr-FR" sz="900" b="0" strike="noStrike" spc="-1">
              <a:solidFill>
                <a:srgbClr val="000000"/>
              </a:solidFill>
              <a:uFill>
                <a:solidFill>
                  <a:srgbClr val="FFFFFF"/>
                </a:solidFill>
              </a:uFill>
              <a:latin typeface="Arial"/>
            </a:endParaRPr>
          </a:p>
        </p:txBody>
      </p:sp>
      <p:sp>
        <p:nvSpPr>
          <p:cNvPr id="670" name="CustomShape 4"/>
          <p:cNvSpPr/>
          <p:nvPr/>
        </p:nvSpPr>
        <p:spPr>
          <a:xfrm>
            <a:off x="8352000" y="3816360"/>
            <a:ext cx="719640" cy="515520"/>
          </a:xfrm>
          <a:prstGeom prst="rect">
            <a:avLst/>
          </a:prstGeom>
          <a:no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a:solidFill>
                  <a:srgbClr val="000000"/>
                </a:solidFill>
                <a:uFill>
                  <a:solidFill>
                    <a:srgbClr val="FFFFFF"/>
                  </a:solidFill>
                </a:uFill>
                <a:latin typeface="Arial"/>
                <a:ea typeface="DejaVu Sans"/>
              </a:rPr>
              <a:t>Pas de ligne de paye...</a:t>
            </a:r>
            <a:endParaRPr lang="fr-FR" sz="1000" b="0" strike="noStrike" spc="-1">
              <a:solidFill>
                <a:srgbClr val="000000"/>
              </a:solidFill>
              <a:uFill>
                <a:solidFill>
                  <a:srgbClr val="FFFFFF"/>
                </a:solidFill>
              </a:uFill>
              <a:latin typeface="Arial"/>
            </a:endParaRPr>
          </a:p>
        </p:txBody>
      </p:sp>
      <p:sp>
        <p:nvSpPr>
          <p:cNvPr id="671" name="CustomShape 5"/>
          <p:cNvSpPr/>
          <p:nvPr/>
        </p:nvSpPr>
        <p:spPr>
          <a:xfrm>
            <a:off x="8352000" y="4608360"/>
            <a:ext cx="719640" cy="515520"/>
          </a:xfrm>
          <a:prstGeom prst="rect">
            <a:avLst/>
          </a:prstGeom>
          <a:no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a:solidFill>
                  <a:srgbClr val="000000"/>
                </a:solidFill>
                <a:uFill>
                  <a:solidFill>
                    <a:srgbClr val="FFFFFF"/>
                  </a:solidFill>
                </a:uFill>
                <a:latin typeface="Arial"/>
                <a:ea typeface="DejaVu Sans"/>
              </a:rPr>
              <a:t>Mais pas de Net à Payer.</a:t>
            </a:r>
            <a:endParaRPr lang="fr-FR" sz="10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CustomShape 1"/>
          <p:cNvSpPr/>
          <p:nvPr/>
        </p:nvSpPr>
        <p:spPr>
          <a:xfrm>
            <a:off x="655200" y="335520"/>
            <a:ext cx="7941600" cy="60840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400" b="0" strike="noStrike" cap="all" spc="-1">
                <a:solidFill>
                  <a:srgbClr val="308087"/>
                </a:solidFill>
                <a:uFill>
                  <a:solidFill>
                    <a:srgbClr val="FFFFFF"/>
                  </a:solidFill>
                </a:uFill>
                <a:latin typeface="Times New Roman"/>
                <a:ea typeface="ヒラギノ角ゴ Pro W3"/>
              </a:rPr>
              <a:t>DIAGNOSTIC 3 : absence ANORMALE DE BALISE</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pic>
        <p:nvPicPr>
          <p:cNvPr id="673" name="Image 5"/>
          <p:cNvPicPr/>
          <p:nvPr/>
        </p:nvPicPr>
        <p:blipFill>
          <a:blip r:embed="rId2"/>
          <a:srcRect r="14207"/>
          <a:stretch/>
        </p:blipFill>
        <p:spPr>
          <a:xfrm>
            <a:off x="205560" y="1060560"/>
            <a:ext cx="8840520" cy="5795280"/>
          </a:xfrm>
          <a:prstGeom prst="rect">
            <a:avLst/>
          </a:prstGeom>
          <a:ln>
            <a:solidFill>
              <a:srgbClr val="3465A4"/>
            </a:solidFill>
          </a:ln>
        </p:spPr>
      </p:pic>
      <p:sp>
        <p:nvSpPr>
          <p:cNvPr id="674" name="CustomShape 2"/>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7DFBE5B-CC51-49EC-A047-EDD4E1DDEF00}" type="slidenum">
              <a:rPr lang="fr-FR" sz="900" b="0" strike="noStrike" spc="-1">
                <a:solidFill>
                  <a:srgbClr val="8B8B8B"/>
                </a:solidFill>
                <a:uFill>
                  <a:solidFill>
                    <a:srgbClr val="FFFFFF"/>
                  </a:solidFill>
                </a:uFill>
                <a:latin typeface="Calibri"/>
                <a:ea typeface="DejaVu Sans"/>
              </a:rPr>
              <a:t>59</a:t>
            </a:fld>
            <a:endParaRPr lang="fr-FR" sz="900" b="0" strike="noStrike" spc="-1">
              <a:solidFill>
                <a:srgbClr val="000000"/>
              </a:solidFill>
              <a:uFill>
                <a:solidFill>
                  <a:srgbClr val="FFFFFF"/>
                </a:solidFill>
              </a:uFill>
              <a:latin typeface="Arial"/>
            </a:endParaRPr>
          </a:p>
        </p:txBody>
      </p:sp>
      <p:sp>
        <p:nvSpPr>
          <p:cNvPr id="675" name="CustomShape 3"/>
          <p:cNvSpPr/>
          <p:nvPr/>
        </p:nvSpPr>
        <p:spPr>
          <a:xfrm>
            <a:off x="5472000" y="4668120"/>
            <a:ext cx="719640" cy="515520"/>
          </a:xfrm>
          <a:prstGeom prst="rect">
            <a:avLst/>
          </a:prstGeom>
          <a:no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a:solidFill>
                  <a:srgbClr val="000000"/>
                </a:solidFill>
                <a:uFill>
                  <a:solidFill>
                    <a:srgbClr val="FFFFFF"/>
                  </a:solidFill>
                </a:uFill>
                <a:latin typeface="Arial"/>
                <a:ea typeface="DejaVu Sans"/>
              </a:rPr>
              <a:t>Ni Statut ni Service...</a:t>
            </a:r>
            <a:endParaRPr lang="fr-FR" sz="1000" b="0" strike="noStrike" spc="-1">
              <a:solidFill>
                <a:srgbClr val="000000"/>
              </a:solidFill>
              <a:uFill>
                <a:solidFill>
                  <a:srgbClr val="FFFFFF"/>
                </a:solidFill>
              </a:uFill>
              <a:latin typeface="Arial"/>
            </a:endParaRPr>
          </a:p>
        </p:txBody>
      </p:sp>
      <p:sp>
        <p:nvSpPr>
          <p:cNvPr id="676" name="Line 4"/>
          <p:cNvSpPr/>
          <p:nvPr/>
        </p:nvSpPr>
        <p:spPr>
          <a:xfrm flipV="1">
            <a:off x="6192000" y="4824000"/>
            <a:ext cx="1008000" cy="144000"/>
          </a:xfrm>
          <a:prstGeom prst="line">
            <a:avLst/>
          </a:prstGeom>
          <a:ln>
            <a:tailEnd type="triangle" w="med" len="me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ustomShape 1"/>
          <p:cNvSpPr/>
          <p:nvPr/>
        </p:nvSpPr>
        <p:spPr>
          <a:xfrm>
            <a:off x="457200" y="274680"/>
            <a:ext cx="8227080" cy="1140480"/>
          </a:xfrm>
          <a:prstGeom prst="rect">
            <a:avLst/>
          </a:prstGeom>
          <a:noFill/>
          <a:ln>
            <a:noFill/>
          </a:ln>
        </p:spPr>
        <p:style>
          <a:lnRef idx="0">
            <a:scrgbClr r="0" g="0" b="0"/>
          </a:lnRef>
          <a:fillRef idx="0">
            <a:scrgbClr r="0" g="0" b="0"/>
          </a:fillRef>
          <a:effectRef idx="0">
            <a:scrgbClr r="0" g="0" b="0"/>
          </a:effectRef>
          <a:fontRef idx="minor"/>
        </p:style>
      </p:sp>
      <p:sp>
        <p:nvSpPr>
          <p:cNvPr id="183" name="CustomShape 2"/>
          <p:cNvSpPr/>
          <p:nvPr/>
        </p:nvSpPr>
        <p:spPr>
          <a:xfrm>
            <a:off x="6553080" y="6356520"/>
            <a:ext cx="2131200" cy="36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4808EB5-4730-41F5-A0F9-A1AEE0CE4A75}" type="slidenum">
              <a:rPr lang="fr-FR" sz="1200" b="0" strike="noStrike" spc="-1">
                <a:solidFill>
                  <a:srgbClr val="8B8B8B"/>
                </a:solidFill>
                <a:uFill>
                  <a:solidFill>
                    <a:srgbClr val="FFFFFF"/>
                  </a:solidFill>
                </a:uFill>
                <a:latin typeface="Calibri"/>
                <a:ea typeface="DejaVu Sans"/>
              </a:rPr>
              <a:t>6</a:t>
            </a:fld>
            <a:endParaRPr lang="fr-FR" sz="1200" b="0" strike="noStrike" spc="-1">
              <a:solidFill>
                <a:srgbClr val="000000"/>
              </a:solidFill>
              <a:uFill>
                <a:solidFill>
                  <a:srgbClr val="FFFFFF"/>
                </a:solidFill>
              </a:uFill>
              <a:latin typeface="Arial"/>
            </a:endParaRPr>
          </a:p>
        </p:txBody>
      </p:sp>
      <p:sp>
        <p:nvSpPr>
          <p:cNvPr id="184" name="CustomShape 3"/>
          <p:cNvSpPr/>
          <p:nvPr/>
        </p:nvSpPr>
        <p:spPr>
          <a:xfrm>
            <a:off x="163800" y="1700640"/>
            <a:ext cx="3915000" cy="1459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Pour éteindre le PC, cliquer sur le menu K, entouré en bleu,</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   puis sur </a:t>
            </a:r>
            <a:r>
              <a:rPr lang="fr-FR" sz="1800" b="1" strike="noStrike" spc="-1">
                <a:solidFill>
                  <a:srgbClr val="000000"/>
                </a:solidFill>
                <a:uFill>
                  <a:solidFill>
                    <a:srgbClr val="FFFFFF"/>
                  </a:solidFill>
                </a:uFill>
                <a:latin typeface="Calibri"/>
                <a:ea typeface="DejaVu Sans"/>
              </a:rPr>
              <a:t>Quitter,</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   puis sur </a:t>
            </a:r>
            <a:r>
              <a:rPr lang="fr-FR" sz="1600" b="1" strike="noStrike" spc="-1">
                <a:solidFill>
                  <a:srgbClr val="000000"/>
                </a:solidFill>
                <a:uFill>
                  <a:solidFill>
                    <a:srgbClr val="FFFFFF"/>
                  </a:solidFill>
                </a:uFill>
                <a:latin typeface="Calibri"/>
                <a:ea typeface="DejaVu Sans"/>
              </a:rPr>
              <a:t>É</a:t>
            </a:r>
            <a:r>
              <a:rPr lang="fr-FR" sz="1800" b="1" strike="noStrike" spc="-1">
                <a:solidFill>
                  <a:srgbClr val="000000"/>
                </a:solidFill>
                <a:uFill>
                  <a:solidFill>
                    <a:srgbClr val="FFFFFF"/>
                  </a:solidFill>
                </a:uFill>
                <a:latin typeface="Calibri"/>
                <a:ea typeface="DejaVu Sans"/>
              </a:rPr>
              <a:t>teindre.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pic>
        <p:nvPicPr>
          <p:cNvPr id="185" name="Picture 2"/>
          <p:cNvPicPr/>
          <p:nvPr/>
        </p:nvPicPr>
        <p:blipFill>
          <a:blip r:embed="rId2"/>
          <a:srcRect l="-1924" t="67034" r="71758"/>
          <a:stretch/>
        </p:blipFill>
        <p:spPr>
          <a:xfrm>
            <a:off x="3832920" y="67320"/>
            <a:ext cx="5309640" cy="3611160"/>
          </a:xfrm>
          <a:prstGeom prst="rect">
            <a:avLst/>
          </a:prstGeom>
          <a:ln>
            <a:noFill/>
          </a:ln>
        </p:spPr>
      </p:pic>
      <p:sp>
        <p:nvSpPr>
          <p:cNvPr id="186" name="CustomShape 4"/>
          <p:cNvSpPr/>
          <p:nvPr/>
        </p:nvSpPr>
        <p:spPr>
          <a:xfrm>
            <a:off x="3630960" y="3048480"/>
            <a:ext cx="1269000" cy="63000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187" name="CustomShape 5"/>
          <p:cNvSpPr/>
          <p:nvPr/>
        </p:nvSpPr>
        <p:spPr>
          <a:xfrm>
            <a:off x="250200" y="4385880"/>
            <a:ext cx="4998240" cy="174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uFill>
                  <a:solidFill>
                    <a:srgbClr val="FFFFFF"/>
                  </a:solidFill>
                </a:uFill>
                <a:latin typeface="Calibri"/>
                <a:ea typeface="DejaVu Sans"/>
              </a:rPr>
              <a:t>Puis confirmer en cliquant sur </a:t>
            </a:r>
            <a:r>
              <a:rPr lang="fr-FR" sz="1800" b="1" strike="noStrike" spc="-1">
                <a:solidFill>
                  <a:srgbClr val="000000"/>
                </a:solidFill>
                <a:uFill>
                  <a:solidFill>
                    <a:srgbClr val="FFFFFF"/>
                  </a:solidFill>
                </a:uFill>
                <a:latin typeface="Calibri"/>
                <a:ea typeface="DejaVu Sans"/>
              </a:rPr>
              <a:t>Shutdown</a:t>
            </a:r>
            <a:r>
              <a:rPr lang="fr-FR" sz="1800" b="0" strike="noStrike" spc="-1">
                <a:solidFill>
                  <a:srgbClr val="000000"/>
                </a:solidFill>
                <a:uFill>
                  <a:solidFill>
                    <a:srgbClr val="FFFFFF"/>
                  </a:solidFill>
                </a:uFill>
                <a:latin typeface="Calibri"/>
                <a:ea typeface="DejaVu Sans"/>
              </a:rPr>
              <a:t>.</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 (Éteindre).</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Calibri"/>
                <a:ea typeface="DejaVu Sans"/>
              </a:rPr>
              <a:t>A l’arrêt, retirer la clé, qui peut être utilisée sur PC Windows.</a:t>
            </a:r>
            <a:endParaRPr lang="fr-FR" sz="1800" b="0" strike="noStrike" spc="-1">
              <a:solidFill>
                <a:srgbClr val="000000"/>
              </a:solidFill>
              <a:uFill>
                <a:solidFill>
                  <a:srgbClr val="FFFFFF"/>
                </a:solidFill>
              </a:uFill>
              <a:latin typeface="Arial"/>
            </a:endParaRPr>
          </a:p>
        </p:txBody>
      </p:sp>
      <p:sp>
        <p:nvSpPr>
          <p:cNvPr id="188" name="CustomShape 6"/>
          <p:cNvSpPr/>
          <p:nvPr/>
        </p:nvSpPr>
        <p:spPr>
          <a:xfrm>
            <a:off x="1800" y="337320"/>
            <a:ext cx="383040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éteindre le pc</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pic>
        <p:nvPicPr>
          <p:cNvPr id="189" name="Image 13"/>
          <p:cNvPicPr/>
          <p:nvPr/>
        </p:nvPicPr>
        <p:blipFill>
          <a:blip r:embed="rId3"/>
          <a:srcRect l="22248" t="12661" r="21602" b="19313"/>
          <a:stretch/>
        </p:blipFill>
        <p:spPr>
          <a:xfrm>
            <a:off x="5285160" y="4063680"/>
            <a:ext cx="3755520" cy="2558520"/>
          </a:xfrm>
          <a:prstGeom prst="rect">
            <a:avLst/>
          </a:prstGeom>
          <a:ln>
            <a:noFill/>
          </a:ln>
        </p:spPr>
      </p:pic>
      <p:sp>
        <p:nvSpPr>
          <p:cNvPr id="190" name="CustomShape 7"/>
          <p:cNvSpPr/>
          <p:nvPr/>
        </p:nvSpPr>
        <p:spPr>
          <a:xfrm>
            <a:off x="4330440" y="4580640"/>
            <a:ext cx="3035160" cy="982080"/>
          </a:xfrm>
          <a:custGeom>
            <a:avLst/>
            <a:gdLst/>
            <a:ahLst/>
            <a:cxnLst/>
            <a:rect l="l" t="t" r="r" b="b"/>
            <a:pathLst>
              <a:path w="21600" h="21600">
                <a:moveTo>
                  <a:pt x="0" y="0"/>
                </a:moveTo>
                <a:lnTo>
                  <a:pt x="21600" y="21600"/>
                </a:lnTo>
              </a:path>
            </a:pathLst>
          </a:custGeom>
          <a:noFill/>
          <a:ln w="34920">
            <a:solidFill>
              <a:schemeClr val="accent2"/>
            </a:solidFill>
            <a:round/>
            <a:tailEnd type="triangle" w="lg" len="med"/>
          </a:ln>
        </p:spPr>
        <p:style>
          <a:lnRef idx="1">
            <a:schemeClr val="accent1"/>
          </a:lnRef>
          <a:fillRef idx="0">
            <a:schemeClr val="accent1"/>
          </a:fillRef>
          <a:effectRef idx="0">
            <a:schemeClr val="accent1"/>
          </a:effectRef>
          <a:fontRef idx="minor"/>
        </p:style>
      </p:sp>
      <p:sp>
        <p:nvSpPr>
          <p:cNvPr id="191" name="CustomShape 8"/>
          <p:cNvSpPr/>
          <p:nvPr/>
        </p:nvSpPr>
        <p:spPr>
          <a:xfrm>
            <a:off x="284040" y="6441120"/>
            <a:ext cx="41356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CustomShape 1"/>
          <p:cNvSpPr/>
          <p:nvPr/>
        </p:nvSpPr>
        <p:spPr>
          <a:xfrm>
            <a:off x="432000" y="144000"/>
            <a:ext cx="8227080" cy="65484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DIAGNOSTIC 4 :  AGENT NON Identifié</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pic>
        <p:nvPicPr>
          <p:cNvPr id="678" name="Image 321"/>
          <p:cNvPicPr/>
          <p:nvPr/>
        </p:nvPicPr>
        <p:blipFill>
          <a:blip r:embed="rId2"/>
          <a:srcRect l="-1259" t="73648" r="53782"/>
          <a:stretch/>
        </p:blipFill>
        <p:spPr>
          <a:xfrm>
            <a:off x="1166040" y="4587120"/>
            <a:ext cx="6597360" cy="2191680"/>
          </a:xfrm>
          <a:prstGeom prst="rect">
            <a:avLst/>
          </a:prstGeom>
          <a:ln>
            <a:noFill/>
          </a:ln>
        </p:spPr>
      </p:pic>
      <p:sp>
        <p:nvSpPr>
          <p:cNvPr id="679" name="CustomShape 2"/>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D53945C-F707-4E34-A898-D5C18D3F29FD}" type="slidenum">
              <a:rPr lang="fr-FR" sz="900" b="0" strike="noStrike" spc="-1">
                <a:solidFill>
                  <a:srgbClr val="8B8B8B"/>
                </a:solidFill>
                <a:uFill>
                  <a:solidFill>
                    <a:srgbClr val="FFFFFF"/>
                  </a:solidFill>
                </a:uFill>
                <a:latin typeface="Calibri"/>
                <a:ea typeface="DejaVu Sans"/>
              </a:rPr>
              <a:t>60</a:t>
            </a:fld>
            <a:endParaRPr lang="fr-FR" sz="900" b="0" strike="noStrike" spc="-1">
              <a:solidFill>
                <a:srgbClr val="000000"/>
              </a:solidFill>
              <a:uFill>
                <a:solidFill>
                  <a:srgbClr val="FFFFFF"/>
                </a:solidFill>
              </a:uFill>
              <a:latin typeface="Arial"/>
            </a:endParaRPr>
          </a:p>
        </p:txBody>
      </p:sp>
      <p:pic>
        <p:nvPicPr>
          <p:cNvPr id="680" name="Image 6"/>
          <p:cNvPicPr/>
          <p:nvPr/>
        </p:nvPicPr>
        <p:blipFill>
          <a:blip r:embed="rId2"/>
          <a:srcRect l="45045" t="26585" r="37698" b="50549"/>
          <a:stretch/>
        </p:blipFill>
        <p:spPr>
          <a:xfrm>
            <a:off x="1944000" y="969480"/>
            <a:ext cx="5067000" cy="3278160"/>
          </a:xfrm>
          <a:prstGeom prst="rect">
            <a:avLst/>
          </a:prstGeom>
          <a:ln>
            <a:noFill/>
          </a:ln>
        </p:spPr>
      </p:pic>
      <p:sp>
        <p:nvSpPr>
          <p:cNvPr id="681" name="CustomShape 3"/>
          <p:cNvSpPr/>
          <p:nvPr/>
        </p:nvSpPr>
        <p:spPr>
          <a:xfrm>
            <a:off x="5112000" y="1572120"/>
            <a:ext cx="1151640" cy="515520"/>
          </a:xfrm>
          <a:prstGeom prst="rect">
            <a:avLst/>
          </a:prstGeom>
          <a:no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a:solidFill>
                  <a:srgbClr val="000000"/>
                </a:solidFill>
                <a:uFill>
                  <a:solidFill>
                    <a:srgbClr val="FFFFFF"/>
                  </a:solidFill>
                </a:uFill>
                <a:latin typeface="Arial"/>
                <a:ea typeface="DejaVu Sans"/>
              </a:rPr>
              <a:t>La balise &lt;Agent&gt; devrait être ici</a:t>
            </a:r>
            <a:endParaRPr lang="fr-FR" sz="1000" b="0" strike="noStrike" spc="-1">
              <a:solidFill>
                <a:srgbClr val="000000"/>
              </a:solidFill>
              <a:uFill>
                <a:solidFill>
                  <a:srgbClr val="FFFFFF"/>
                </a:solidFill>
              </a:uFill>
              <a:latin typeface="Arial"/>
            </a:endParaRPr>
          </a:p>
        </p:txBody>
      </p:sp>
      <p:sp>
        <p:nvSpPr>
          <p:cNvPr id="682" name="Line 4"/>
          <p:cNvSpPr/>
          <p:nvPr/>
        </p:nvSpPr>
        <p:spPr>
          <a:xfrm flipH="1">
            <a:off x="4104000" y="1800000"/>
            <a:ext cx="1008000" cy="504000"/>
          </a:xfrm>
          <a:prstGeom prst="line">
            <a:avLst/>
          </a:prstGeom>
          <a:ln>
            <a:tailEnd type="triangle" w="med" len="me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3" name="Image 4"/>
          <p:cNvPicPr/>
          <p:nvPr/>
        </p:nvPicPr>
        <p:blipFill>
          <a:blip r:embed="rId2"/>
          <a:srcRect r="7907"/>
          <a:stretch/>
        </p:blipFill>
        <p:spPr>
          <a:xfrm>
            <a:off x="101160" y="1050120"/>
            <a:ext cx="8939520" cy="5459400"/>
          </a:xfrm>
          <a:prstGeom prst="rect">
            <a:avLst/>
          </a:prstGeom>
          <a:ln>
            <a:noFill/>
          </a:ln>
        </p:spPr>
      </p:pic>
      <p:sp>
        <p:nvSpPr>
          <p:cNvPr id="684" name="CustomShape 1"/>
          <p:cNvSpPr/>
          <p:nvPr/>
        </p:nvSpPr>
        <p:spPr>
          <a:xfrm>
            <a:off x="457200" y="274320"/>
            <a:ext cx="8227080" cy="65484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DIAGNOSTIC 5 : Caractère ILLICITE – à NETTOYER </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sp>
        <p:nvSpPr>
          <p:cNvPr id="685" name="CustomShape 2"/>
          <p:cNvSpPr/>
          <p:nvPr/>
        </p:nvSpPr>
        <p:spPr>
          <a:xfrm>
            <a:off x="1854000" y="6539040"/>
            <a:ext cx="511632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686" name="CustomShape 3"/>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7F8461F-DC9B-4B47-98E1-F1F5CEA4AA76}" type="slidenum">
              <a:rPr lang="fr-FR" sz="900" b="0" strike="noStrike" spc="-1">
                <a:solidFill>
                  <a:srgbClr val="8B8B8B"/>
                </a:solidFill>
                <a:uFill>
                  <a:solidFill>
                    <a:srgbClr val="FFFFFF"/>
                  </a:solidFill>
                </a:uFill>
                <a:latin typeface="Calibri"/>
                <a:ea typeface="DejaVu Sans"/>
              </a:rPr>
              <a:t>61</a:t>
            </a:fld>
            <a:endParaRPr lang="fr-FR" sz="900" b="0" strike="noStrike" spc="-1">
              <a:solidFill>
                <a:srgbClr val="000000"/>
              </a:solidFill>
              <a:uFill>
                <a:solidFill>
                  <a:srgbClr val="FFFFFF"/>
                </a:solidFill>
              </a:uFill>
              <a:latin typeface="Arial"/>
            </a:endParaRPr>
          </a:p>
        </p:txBody>
      </p:sp>
      <p:sp>
        <p:nvSpPr>
          <p:cNvPr id="687" name="CustomShape 4"/>
          <p:cNvSpPr/>
          <p:nvPr/>
        </p:nvSpPr>
        <p:spPr>
          <a:xfrm>
            <a:off x="7992000" y="4536000"/>
            <a:ext cx="287640" cy="215640"/>
          </a:xfrm>
          <a:prstGeom prst="ellipse">
            <a:avLst/>
          </a:prstGeom>
          <a:noFill/>
          <a:ln w="36000">
            <a:solidFill>
              <a:srgbClr val="FF420E"/>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CustomShape 1"/>
          <p:cNvSpPr/>
          <p:nvPr/>
        </p:nvSpPr>
        <p:spPr>
          <a:xfrm>
            <a:off x="457200" y="274320"/>
            <a:ext cx="8227080" cy="65484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DIAGNOSTIC 6 :  SAUTS DE LIGNE - NETTOYAGE</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sp>
        <p:nvSpPr>
          <p:cNvPr id="689" name="CustomShape 2"/>
          <p:cNvSpPr/>
          <p:nvPr/>
        </p:nvSpPr>
        <p:spPr>
          <a:xfrm>
            <a:off x="3029040" y="6356520"/>
            <a:ext cx="308484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 –  7-8-9 mars 2017</a:t>
            </a:r>
            <a:endParaRPr lang="fr-FR" sz="900" b="0" strike="noStrike" spc="-1">
              <a:solidFill>
                <a:srgbClr val="000000"/>
              </a:solidFill>
              <a:uFill>
                <a:solidFill>
                  <a:srgbClr val="FFFFFF"/>
                </a:solidFill>
              </a:uFill>
              <a:latin typeface="Arial"/>
            </a:endParaRPr>
          </a:p>
        </p:txBody>
      </p:sp>
      <p:sp>
        <p:nvSpPr>
          <p:cNvPr id="690" name="CustomShape 3"/>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DFCE171-4B08-43C4-BFF4-55BA8A5C8EF6}" type="slidenum">
              <a:rPr lang="fr-FR" sz="900" b="0" strike="noStrike" spc="-1">
                <a:solidFill>
                  <a:srgbClr val="8B8B8B"/>
                </a:solidFill>
                <a:uFill>
                  <a:solidFill>
                    <a:srgbClr val="FFFFFF"/>
                  </a:solidFill>
                </a:uFill>
                <a:latin typeface="Calibri"/>
                <a:ea typeface="DejaVu Sans"/>
              </a:rPr>
              <a:t>62</a:t>
            </a:fld>
            <a:endParaRPr lang="fr-FR" sz="900" b="0" strike="noStrike" spc="-1">
              <a:solidFill>
                <a:srgbClr val="000000"/>
              </a:solidFill>
              <a:uFill>
                <a:solidFill>
                  <a:srgbClr val="FFFFFF"/>
                </a:solidFill>
              </a:uFill>
              <a:latin typeface="Arial"/>
            </a:endParaRPr>
          </a:p>
        </p:txBody>
      </p:sp>
      <p:pic>
        <p:nvPicPr>
          <p:cNvPr id="691" name="Image 3"/>
          <p:cNvPicPr/>
          <p:nvPr/>
        </p:nvPicPr>
        <p:blipFill>
          <a:blip r:embed="rId2"/>
          <a:srcRect r="17781"/>
          <a:stretch/>
        </p:blipFill>
        <p:spPr>
          <a:xfrm>
            <a:off x="239040" y="998280"/>
            <a:ext cx="8564040" cy="5858280"/>
          </a:xfrm>
          <a:prstGeom prst="rect">
            <a:avLst/>
          </a:prstGeom>
          <a:ln>
            <a:noFill/>
          </a:ln>
        </p:spPr>
      </p:pic>
      <p:sp>
        <p:nvSpPr>
          <p:cNvPr id="692" name="CustomShape 4"/>
          <p:cNvSpPr/>
          <p:nvPr/>
        </p:nvSpPr>
        <p:spPr>
          <a:xfrm>
            <a:off x="7213680" y="4800600"/>
            <a:ext cx="363600" cy="619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93" name="CustomShape 5"/>
          <p:cNvSpPr/>
          <p:nvPr/>
        </p:nvSpPr>
        <p:spPr>
          <a:xfrm>
            <a:off x="7334280" y="4868640"/>
            <a:ext cx="363600" cy="619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94" name="CustomShape 6"/>
          <p:cNvSpPr/>
          <p:nvPr/>
        </p:nvSpPr>
        <p:spPr>
          <a:xfrm>
            <a:off x="7350120" y="5037480"/>
            <a:ext cx="379440" cy="619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95" name="CustomShape 7"/>
          <p:cNvSpPr/>
          <p:nvPr/>
        </p:nvSpPr>
        <p:spPr>
          <a:xfrm>
            <a:off x="7365960" y="4952880"/>
            <a:ext cx="363600" cy="619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96" name="CustomShape 8"/>
          <p:cNvSpPr/>
          <p:nvPr/>
        </p:nvSpPr>
        <p:spPr>
          <a:xfrm>
            <a:off x="7334280" y="5562720"/>
            <a:ext cx="243000" cy="51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97" name="CustomShape 9"/>
          <p:cNvSpPr/>
          <p:nvPr/>
        </p:nvSpPr>
        <p:spPr>
          <a:xfrm>
            <a:off x="7486560" y="5419440"/>
            <a:ext cx="243000" cy="51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98" name="CustomShape 10"/>
          <p:cNvSpPr/>
          <p:nvPr/>
        </p:nvSpPr>
        <p:spPr>
          <a:xfrm>
            <a:off x="7151760" y="5491080"/>
            <a:ext cx="243000" cy="51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699" name="CustomShape 11"/>
          <p:cNvSpPr/>
          <p:nvPr/>
        </p:nvSpPr>
        <p:spPr>
          <a:xfrm>
            <a:off x="7486560" y="5333400"/>
            <a:ext cx="791640" cy="442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0" name="CustomShape 12"/>
          <p:cNvSpPr/>
          <p:nvPr/>
        </p:nvSpPr>
        <p:spPr>
          <a:xfrm>
            <a:off x="7273800" y="4793400"/>
            <a:ext cx="363600" cy="619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1" name="CustomShape 13"/>
          <p:cNvSpPr/>
          <p:nvPr/>
        </p:nvSpPr>
        <p:spPr>
          <a:xfrm>
            <a:off x="7394400" y="4861080"/>
            <a:ext cx="363600" cy="619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2" name="CustomShape 14"/>
          <p:cNvSpPr/>
          <p:nvPr/>
        </p:nvSpPr>
        <p:spPr>
          <a:xfrm>
            <a:off x="7410600" y="5030280"/>
            <a:ext cx="379440" cy="619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3" name="CustomShape 15"/>
          <p:cNvSpPr/>
          <p:nvPr/>
        </p:nvSpPr>
        <p:spPr>
          <a:xfrm>
            <a:off x="7426440" y="4945680"/>
            <a:ext cx="363600" cy="619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4" name="CustomShape 16"/>
          <p:cNvSpPr/>
          <p:nvPr/>
        </p:nvSpPr>
        <p:spPr>
          <a:xfrm>
            <a:off x="7547040" y="5411880"/>
            <a:ext cx="243000" cy="51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5" name="CustomShape 17"/>
          <p:cNvSpPr/>
          <p:nvPr/>
        </p:nvSpPr>
        <p:spPr>
          <a:xfrm>
            <a:off x="7211880" y="5483520"/>
            <a:ext cx="243000" cy="51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6" name="CustomShape 18"/>
          <p:cNvSpPr/>
          <p:nvPr/>
        </p:nvSpPr>
        <p:spPr>
          <a:xfrm>
            <a:off x="7547040" y="5326200"/>
            <a:ext cx="791640" cy="442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07" name="CustomShape 19"/>
          <p:cNvSpPr/>
          <p:nvPr/>
        </p:nvSpPr>
        <p:spPr>
          <a:xfrm>
            <a:off x="5040000" y="4392000"/>
            <a:ext cx="1151640" cy="401040"/>
          </a:xfrm>
          <a:prstGeom prst="rect">
            <a:avLst/>
          </a:prstGeom>
          <a:no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100" b="0" strike="noStrike" spc="-1">
                <a:solidFill>
                  <a:srgbClr val="000000"/>
                </a:solidFill>
                <a:uFill>
                  <a:solidFill>
                    <a:srgbClr val="FFFFFF"/>
                  </a:solidFill>
                </a:uFill>
                <a:latin typeface="Arial"/>
                <a:ea typeface="DejaVu Sans"/>
              </a:rPr>
              <a:t>Après nettoyage</a:t>
            </a:r>
            <a:endParaRPr lang="fr-FR" sz="1100" b="0" strike="noStrike" spc="-1">
              <a:solidFill>
                <a:srgbClr val="000000"/>
              </a:solidFill>
              <a:uFill>
                <a:solidFill>
                  <a:srgbClr val="FFFFFF"/>
                </a:solidFill>
              </a:uFill>
              <a:latin typeface="Arial"/>
            </a:endParaRPr>
          </a:p>
        </p:txBody>
      </p:sp>
      <p:sp>
        <p:nvSpPr>
          <p:cNvPr id="708" name="Line 20"/>
          <p:cNvSpPr/>
          <p:nvPr/>
        </p:nvSpPr>
        <p:spPr>
          <a:xfrm flipV="1">
            <a:off x="6192000" y="4464000"/>
            <a:ext cx="648000" cy="72000"/>
          </a:xfrm>
          <a:prstGeom prst="line">
            <a:avLst/>
          </a:prstGeom>
          <a:ln>
            <a:tailEnd type="triangle" w="med" len="med"/>
          </a:ln>
        </p:spPr>
        <p:style>
          <a:lnRef idx="0">
            <a:scrgbClr r="0" g="0" b="0"/>
          </a:lnRef>
          <a:fillRef idx="0">
            <a:scrgbClr r="0" g="0" b="0"/>
          </a:fillRef>
          <a:effectRef idx="0">
            <a:scrgbClr r="0" g="0" b="0"/>
          </a:effectRef>
          <a:fontRef idx="minor"/>
        </p:style>
      </p:sp>
      <p:sp>
        <p:nvSpPr>
          <p:cNvPr id="709" name="CustomShape 21"/>
          <p:cNvSpPr/>
          <p:nvPr/>
        </p:nvSpPr>
        <p:spPr>
          <a:xfrm>
            <a:off x="4253040" y="5616000"/>
            <a:ext cx="1866600" cy="515520"/>
          </a:xfrm>
          <a:prstGeom prst="rect">
            <a:avLst/>
          </a:prstGeom>
          <a:no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000" b="0" strike="noStrike" spc="-1">
                <a:solidFill>
                  <a:srgbClr val="FF3333"/>
                </a:solidFill>
                <a:uFill>
                  <a:solidFill>
                    <a:srgbClr val="FFFFFF"/>
                  </a:solidFill>
                </a:uFill>
                <a:latin typeface="Arial"/>
                <a:ea typeface="DejaVu Sans"/>
              </a:rPr>
              <a:t>Problèmes d’allocation de mémoire souvent liés à des sauts de ligne non conformes</a:t>
            </a:r>
            <a:endParaRPr lang="fr-FR" sz="1000" b="0" strike="noStrike" spc="-1">
              <a:solidFill>
                <a:srgbClr val="000000"/>
              </a:solidFill>
              <a:uFill>
                <a:solidFill>
                  <a:srgbClr val="FFFFFF"/>
                </a:solidFill>
              </a:uFill>
              <a:latin typeface="Arial"/>
            </a:endParaRPr>
          </a:p>
        </p:txBody>
      </p:sp>
      <p:sp>
        <p:nvSpPr>
          <p:cNvPr id="710" name="Line 22"/>
          <p:cNvSpPr/>
          <p:nvPr/>
        </p:nvSpPr>
        <p:spPr>
          <a:xfrm flipH="1">
            <a:off x="3240000" y="5832000"/>
            <a:ext cx="1008000" cy="72000"/>
          </a:xfrm>
          <a:prstGeom prst="line">
            <a:avLst/>
          </a:prstGeom>
          <a:ln>
            <a:tailEnd type="triangle" w="med" len="me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CustomShape 1"/>
          <p:cNvSpPr/>
          <p:nvPr/>
        </p:nvSpPr>
        <p:spPr>
          <a:xfrm>
            <a:off x="123840" y="274320"/>
            <a:ext cx="8837640" cy="65484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NETTOYER SAUTS DE LIGNES et caractères illicites </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sp>
        <p:nvSpPr>
          <p:cNvPr id="712" name="CustomShape 2"/>
          <p:cNvSpPr/>
          <p:nvPr/>
        </p:nvSpPr>
        <p:spPr>
          <a:xfrm>
            <a:off x="1963440" y="6366600"/>
            <a:ext cx="47296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713" name="CustomShape 3"/>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369C23D-490C-49D0-9926-D4BB954B6887}" type="slidenum">
              <a:rPr lang="fr-FR" sz="900" b="0" strike="noStrike" spc="-1">
                <a:solidFill>
                  <a:srgbClr val="8B8B8B"/>
                </a:solidFill>
                <a:uFill>
                  <a:solidFill>
                    <a:srgbClr val="FFFFFF"/>
                  </a:solidFill>
                </a:uFill>
                <a:latin typeface="Calibri"/>
                <a:ea typeface="DejaVu Sans"/>
              </a:rPr>
              <a:t>63</a:t>
            </a:fld>
            <a:endParaRPr lang="fr-FR" sz="900" b="0" strike="noStrike" spc="-1">
              <a:solidFill>
                <a:srgbClr val="000000"/>
              </a:solidFill>
              <a:uFill>
                <a:solidFill>
                  <a:srgbClr val="FFFFFF"/>
                </a:solidFill>
              </a:uFill>
              <a:latin typeface="Arial"/>
            </a:endParaRPr>
          </a:p>
        </p:txBody>
      </p:sp>
      <p:sp>
        <p:nvSpPr>
          <p:cNvPr id="714" name="CustomShape 4"/>
          <p:cNvSpPr/>
          <p:nvPr/>
        </p:nvSpPr>
        <p:spPr>
          <a:xfrm>
            <a:off x="433800" y="2730600"/>
            <a:ext cx="8528040" cy="341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2000" b="0" strike="noStrike" spc="-1">
                <a:solidFill>
                  <a:srgbClr val="000000"/>
                </a:solidFill>
                <a:uFill>
                  <a:solidFill>
                    <a:srgbClr val="FFFFFF"/>
                  </a:solidFill>
                </a:uFill>
                <a:latin typeface="Calibri"/>
                <a:ea typeface="DejaVu Sans"/>
              </a:rPr>
              <a:t>L’icône de nettoyage de la base de paye permet :</a:t>
            </a:r>
            <a:endParaRPr lang="fr-FR" sz="2000" b="0" strike="noStrike" spc="-1">
              <a:solidFill>
                <a:srgbClr val="000000"/>
              </a:solidFill>
              <a:uFill>
                <a:solidFill>
                  <a:srgbClr val="FFFFFF"/>
                </a:solidFill>
              </a:uFill>
              <a:latin typeface="Arial"/>
            </a:endParaRPr>
          </a:p>
          <a:p>
            <a:pPr>
              <a:lnSpc>
                <a:spcPct val="100000"/>
              </a:lnSpc>
            </a:pPr>
            <a:endParaRPr lang="fr-FR" sz="2000" b="0" strike="noStrike" spc="-1">
              <a:solidFill>
                <a:srgbClr val="000000"/>
              </a:solidFill>
              <a:uFill>
                <a:solidFill>
                  <a:srgbClr val="FFFFFF"/>
                </a:solidFill>
              </a:uFill>
              <a:latin typeface="Arial"/>
            </a:endParaRPr>
          </a:p>
          <a:p>
            <a:pPr marL="743040" lvl="1" indent="-284400" algn="just">
              <a:lnSpc>
                <a:spcPct val="100000"/>
              </a:lnSpc>
              <a:buClr>
                <a:srgbClr val="000000"/>
              </a:buClr>
              <a:buFont typeface="StarSymbol"/>
              <a:buChar char="-"/>
            </a:pPr>
            <a:r>
              <a:rPr lang="fr-FR" sz="2000" b="0" strike="noStrike" spc="-1">
                <a:solidFill>
                  <a:srgbClr val="000000"/>
                </a:solidFill>
                <a:uFill>
                  <a:solidFill>
                    <a:srgbClr val="FFFFFF"/>
                  </a:solidFill>
                </a:uFill>
                <a:latin typeface="Calibri"/>
                <a:ea typeface="DejaVu Sans"/>
              </a:rPr>
              <a:t>de créer un nouveau fichier « nettoyé » des éventuelles scories, lorsque les données ont été importées et produites</a:t>
            </a: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marL="743040" lvl="1" indent="-284400" algn="just">
              <a:lnSpc>
                <a:spcPct val="100000"/>
              </a:lnSpc>
              <a:buClr>
                <a:srgbClr val="000000"/>
              </a:buClr>
              <a:buFont typeface="StarSymbol"/>
              <a:buChar char="-"/>
            </a:pPr>
            <a:r>
              <a:rPr lang="fr-FR" sz="2000" b="0" strike="noStrike" spc="-1">
                <a:solidFill>
                  <a:srgbClr val="000000"/>
                </a:solidFill>
                <a:uFill>
                  <a:solidFill>
                    <a:srgbClr val="FFFFFF"/>
                  </a:solidFill>
                </a:uFill>
                <a:latin typeface="Calibri"/>
                <a:ea typeface="DejaVu Sans"/>
              </a:rPr>
              <a:t>de supprimer les espaces en blanc et les sauts de lignes générés dans les fichiers XHL (Diagnostics 5 et 6)</a:t>
            </a:r>
            <a:endParaRPr lang="fr-FR" sz="2000" b="0" strike="noStrike" spc="-1">
              <a:solidFill>
                <a:srgbClr val="000000"/>
              </a:solidFill>
              <a:uFill>
                <a:solidFill>
                  <a:srgbClr val="FFFFFF"/>
                </a:solidFill>
              </a:uFill>
              <a:latin typeface="Arial"/>
            </a:endParaRPr>
          </a:p>
          <a:p>
            <a:pPr algn="just">
              <a:lnSpc>
                <a:spcPct val="100000"/>
              </a:lnSpc>
            </a:pPr>
            <a:endParaRPr lang="fr-FR" sz="2000" b="0" strike="noStrike" spc="-1">
              <a:solidFill>
                <a:srgbClr val="000000"/>
              </a:solidFill>
              <a:uFill>
                <a:solidFill>
                  <a:srgbClr val="FFFFFF"/>
                </a:solidFill>
              </a:uFill>
              <a:latin typeface="Arial"/>
            </a:endParaRPr>
          </a:p>
          <a:p>
            <a:pPr marL="743040" lvl="1" indent="-284400" algn="just">
              <a:lnSpc>
                <a:spcPct val="100000"/>
              </a:lnSpc>
              <a:buClr>
                <a:srgbClr val="000000"/>
              </a:buClr>
              <a:buFont typeface="StarSymbol"/>
              <a:buChar char="-"/>
            </a:pPr>
            <a:r>
              <a:rPr lang="fr-FR" sz="2000" b="0" strike="noStrike" spc="-1">
                <a:solidFill>
                  <a:srgbClr val="000000"/>
                </a:solidFill>
                <a:uFill>
                  <a:solidFill>
                    <a:srgbClr val="FFFFFF"/>
                  </a:solidFill>
                </a:uFill>
                <a:latin typeface="Calibri"/>
                <a:ea typeface="DejaVu Sans"/>
              </a:rPr>
              <a:t>De réduire sensiblement le volume de certaines données (jusqu’à 30 %-40 % sans compression).</a:t>
            </a:r>
            <a:endParaRPr lang="fr-FR" sz="2000" b="0" strike="noStrike" spc="-1">
              <a:solidFill>
                <a:srgbClr val="000000"/>
              </a:solidFill>
              <a:uFill>
                <a:solidFill>
                  <a:srgbClr val="FFFFFF"/>
                </a:solidFill>
              </a:uFill>
              <a:latin typeface="Arial"/>
            </a:endParaRPr>
          </a:p>
        </p:txBody>
      </p:sp>
      <p:pic>
        <p:nvPicPr>
          <p:cNvPr id="715" name="Image 3"/>
          <p:cNvPicPr/>
          <p:nvPr/>
        </p:nvPicPr>
        <p:blipFill>
          <a:blip r:embed="rId2"/>
          <a:srcRect l="2" r="49616" b="85356"/>
          <a:stretch/>
        </p:blipFill>
        <p:spPr>
          <a:xfrm>
            <a:off x="123840" y="1122480"/>
            <a:ext cx="8837640" cy="1427760"/>
          </a:xfrm>
          <a:prstGeom prst="rect">
            <a:avLst/>
          </a:prstGeom>
          <a:ln>
            <a:noFill/>
          </a:ln>
        </p:spPr>
      </p:pic>
      <p:sp>
        <p:nvSpPr>
          <p:cNvPr id="716" name="CustomShape 5"/>
          <p:cNvSpPr/>
          <p:nvPr/>
        </p:nvSpPr>
        <p:spPr>
          <a:xfrm rot="21564600">
            <a:off x="6692040" y="1923120"/>
            <a:ext cx="3600" cy="1027800"/>
          </a:xfrm>
          <a:custGeom>
            <a:avLst/>
            <a:gdLst/>
            <a:ahLst/>
            <a:cxnLst/>
            <a:rect l="l" t="t" r="r" b="b"/>
            <a:pathLst>
              <a:path w="21600" h="21600">
                <a:moveTo>
                  <a:pt x="0" y="0"/>
                </a:moveTo>
                <a:lnTo>
                  <a:pt x="21600" y="21600"/>
                </a:lnTo>
              </a:path>
            </a:pathLst>
          </a:custGeom>
          <a:noFill/>
          <a:ln>
            <a:solidFill>
              <a:srgbClr val="FF0000"/>
            </a:solidFill>
            <a:round/>
            <a:headEnd type="triangle" w="lg"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CustomShape 1"/>
          <p:cNvSpPr/>
          <p:nvPr/>
        </p:nvSpPr>
        <p:spPr>
          <a:xfrm>
            <a:off x="457200" y="274320"/>
            <a:ext cx="8227080" cy="44460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EDITER des JOURNAUX DIAGNOSTICS</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pic>
        <p:nvPicPr>
          <p:cNvPr id="718" name="Image 678"/>
          <p:cNvPicPr/>
          <p:nvPr/>
        </p:nvPicPr>
        <p:blipFill>
          <a:blip r:embed="rId2"/>
          <a:srcRect t="68751" r="73402"/>
          <a:stretch/>
        </p:blipFill>
        <p:spPr>
          <a:xfrm>
            <a:off x="5040000" y="948600"/>
            <a:ext cx="3942720" cy="2578320"/>
          </a:xfrm>
          <a:prstGeom prst="rect">
            <a:avLst/>
          </a:prstGeom>
          <a:ln>
            <a:solidFill>
              <a:srgbClr val="3465A4"/>
            </a:solidFill>
          </a:ln>
        </p:spPr>
      </p:pic>
      <p:sp>
        <p:nvSpPr>
          <p:cNvPr id="719" name="CustomShape 2"/>
          <p:cNvSpPr/>
          <p:nvPr/>
        </p:nvSpPr>
        <p:spPr>
          <a:xfrm>
            <a:off x="216000" y="1008000"/>
            <a:ext cx="4822920" cy="1881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Arial"/>
                <a:ea typeface="DejaVu Sans"/>
              </a:rPr>
              <a:t>Se placer sur l’onglet Console.</a:t>
            </a:r>
            <a:endParaRPr lang="fr-FR" sz="1600" b="0" strike="noStrike" spc="-1">
              <a:solidFill>
                <a:srgbClr val="000000"/>
              </a:solidFill>
              <a:uFill>
                <a:solidFill>
                  <a:srgbClr val="FFFFFF"/>
                </a:solidFill>
              </a:uFill>
              <a:latin typeface="Arial"/>
            </a:endParaRPr>
          </a:p>
          <a:p>
            <a:pPr>
              <a:lnSpc>
                <a:spcPct val="100000"/>
              </a:lnSpc>
            </a:pPr>
            <a:endParaRPr lang="fr-FR" sz="16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DejaVu Sans"/>
              </a:rPr>
              <a:t>Cliquer sur l’icône</a:t>
            </a:r>
            <a:endParaRPr lang="fr-FR" sz="1600" b="0" strike="noStrike" spc="-1">
              <a:solidFill>
                <a:srgbClr val="000000"/>
              </a:solidFill>
              <a:uFill>
                <a:solidFill>
                  <a:srgbClr val="FFFFFF"/>
                </a:solidFill>
              </a:uFill>
              <a:latin typeface="Arial"/>
            </a:endParaRPr>
          </a:p>
        </p:txBody>
      </p:sp>
      <p:pic>
        <p:nvPicPr>
          <p:cNvPr id="720" name="Image 680"/>
          <p:cNvPicPr/>
          <p:nvPr/>
        </p:nvPicPr>
        <p:blipFill>
          <a:blip r:embed="rId3"/>
          <a:stretch/>
        </p:blipFill>
        <p:spPr>
          <a:xfrm>
            <a:off x="2376000" y="1440000"/>
            <a:ext cx="358920" cy="358920"/>
          </a:xfrm>
          <a:prstGeom prst="rect">
            <a:avLst/>
          </a:prstGeom>
          <a:ln>
            <a:solidFill>
              <a:srgbClr val="3465A4"/>
            </a:solidFill>
          </a:ln>
        </p:spPr>
      </p:pic>
      <p:sp>
        <p:nvSpPr>
          <p:cNvPr id="721" name="CustomShape 3"/>
          <p:cNvSpPr/>
          <p:nvPr/>
        </p:nvSpPr>
        <p:spPr>
          <a:xfrm>
            <a:off x="216000" y="1872000"/>
            <a:ext cx="4750920" cy="64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Arial"/>
                <a:ea typeface="DejaVu Sans"/>
              </a:rPr>
              <a:t>Un navigateur internet se lance et affiche les journaux au format HTML. </a:t>
            </a:r>
            <a:endParaRPr lang="fr-FR" sz="1600" b="0" strike="noStrike" spc="-1">
              <a:solidFill>
                <a:srgbClr val="000000"/>
              </a:solidFill>
              <a:uFill>
                <a:solidFill>
                  <a:srgbClr val="FFFFFF"/>
                </a:solidFill>
              </a:uFill>
              <a:latin typeface="Arial"/>
            </a:endParaRPr>
          </a:p>
        </p:txBody>
      </p:sp>
      <p:pic>
        <p:nvPicPr>
          <p:cNvPr id="722" name="Image 682"/>
          <p:cNvPicPr/>
          <p:nvPr/>
        </p:nvPicPr>
        <p:blipFill>
          <a:blip r:embed="rId4"/>
          <a:srcRect r="42694" b="53705"/>
          <a:stretch/>
        </p:blipFill>
        <p:spPr>
          <a:xfrm>
            <a:off x="3312000" y="3744000"/>
            <a:ext cx="5830920" cy="2731680"/>
          </a:xfrm>
          <a:prstGeom prst="rect">
            <a:avLst/>
          </a:prstGeom>
          <a:ln>
            <a:solidFill>
              <a:srgbClr val="3465A4"/>
            </a:solidFill>
          </a:ln>
        </p:spPr>
      </p:pic>
      <p:sp>
        <p:nvSpPr>
          <p:cNvPr id="723" name="CustomShape 4"/>
          <p:cNvSpPr/>
          <p:nvPr/>
        </p:nvSpPr>
        <p:spPr>
          <a:xfrm>
            <a:off x="216000" y="2462040"/>
            <a:ext cx="2950920" cy="336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Arial"/>
                <a:ea typeface="DejaVu Sans"/>
              </a:rPr>
              <a:t>Il est possible de les enregistrer. </a:t>
            </a:r>
            <a:endParaRPr lang="fr-FR" sz="1600" b="0" strike="noStrike" spc="-1">
              <a:solidFill>
                <a:srgbClr val="000000"/>
              </a:solidFill>
              <a:uFill>
                <a:solidFill>
                  <a:srgbClr val="FFFFFF"/>
                </a:solidFill>
              </a:uFill>
              <a:latin typeface="Arial"/>
            </a:endParaRPr>
          </a:p>
          <a:p>
            <a:pPr>
              <a:lnSpc>
                <a:spcPct val="100000"/>
              </a:lnSpc>
            </a:pPr>
            <a:endParaRPr lang="fr-FR" sz="1600" b="0" strike="noStrike" spc="-1">
              <a:solidFill>
                <a:srgbClr val="000000"/>
              </a:solidFill>
              <a:uFill>
                <a:solidFill>
                  <a:srgbClr val="FFFFFF"/>
                </a:solidFill>
              </a:uFill>
              <a:latin typeface="Arial"/>
            </a:endParaRPr>
          </a:p>
          <a:p>
            <a:pPr>
              <a:lnSpc>
                <a:spcPct val="100000"/>
              </a:lnSpc>
            </a:pPr>
            <a:r>
              <a:rPr lang="fr-FR" sz="1300" b="0" strike="noStrike" spc="-1">
                <a:solidFill>
                  <a:srgbClr val="000000"/>
                </a:solidFill>
                <a:uFill>
                  <a:solidFill>
                    <a:srgbClr val="FFFFFF"/>
                  </a:solidFill>
                </a:uFill>
                <a:latin typeface="Arial"/>
                <a:ea typeface="DejaVu Sans"/>
              </a:rPr>
              <a:t>Faire : Fichier &gt; Enregistrer sous…</a:t>
            </a:r>
            <a:endParaRPr lang="fr-FR" sz="1300" b="0" strike="noStrike" spc="-1">
              <a:solidFill>
                <a:srgbClr val="000000"/>
              </a:solidFill>
              <a:uFill>
                <a:solidFill>
                  <a:srgbClr val="FFFFFF"/>
                </a:solidFill>
              </a:uFill>
              <a:latin typeface="Arial"/>
            </a:endParaRPr>
          </a:p>
          <a:p>
            <a:pPr>
              <a:lnSpc>
                <a:spcPct val="100000"/>
              </a:lnSpc>
            </a:pPr>
            <a:endParaRPr lang="fr-FR" sz="13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DejaVu Sans"/>
              </a:rPr>
              <a:t>Par défaut le chemin du journal est :    </a:t>
            </a:r>
            <a:endParaRPr lang="fr-FR" sz="1600" b="0" strike="noStrike" spc="-1">
              <a:solidFill>
                <a:srgbClr val="000000"/>
              </a:solidFill>
              <a:uFill>
                <a:solidFill>
                  <a:srgbClr val="FFFFFF"/>
                </a:solidFill>
              </a:uFill>
              <a:latin typeface="Arial"/>
            </a:endParaRPr>
          </a:p>
          <a:p>
            <a:pPr>
              <a:lnSpc>
                <a:spcPct val="100000"/>
              </a:lnSpc>
            </a:pPr>
            <a:endParaRPr lang="fr-FR" sz="16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DejaVu Sans"/>
              </a:rPr>
              <a:t>   </a:t>
            </a:r>
            <a:r>
              <a:rPr lang="fr-FR" sz="1300" b="0" strike="noStrike" spc="-1">
                <a:solidFill>
                  <a:srgbClr val="000000"/>
                </a:solidFill>
                <a:uFill>
                  <a:solidFill>
                    <a:srgbClr val="FFFFFF"/>
                  </a:solidFill>
                </a:uFill>
                <a:latin typeface="Arial"/>
                <a:ea typeface="DejaVu Sans"/>
              </a:rPr>
              <a:t>.local/share/Altair/log.html</a:t>
            </a:r>
            <a:r>
              <a:rPr lang="fr-FR" sz="1600" b="0" strike="noStrike" spc="-1">
                <a:solidFill>
                  <a:srgbClr val="000000"/>
                </a:solidFill>
                <a:uFill>
                  <a:solidFill>
                    <a:srgbClr val="FFFFFF"/>
                  </a:solidFill>
                </a:uFill>
                <a:latin typeface="Arial"/>
                <a:ea typeface="DejaVu Sans"/>
              </a:rPr>
              <a:t> </a:t>
            </a:r>
            <a:endParaRPr lang="fr-FR" sz="1600" b="0" strike="noStrike" spc="-1">
              <a:solidFill>
                <a:srgbClr val="000000"/>
              </a:solidFill>
              <a:uFill>
                <a:solidFill>
                  <a:srgbClr val="FFFFFF"/>
                </a:solidFill>
              </a:uFill>
              <a:latin typeface="Arial"/>
            </a:endParaRPr>
          </a:p>
          <a:p>
            <a:pPr>
              <a:lnSpc>
                <a:spcPct val="100000"/>
              </a:lnSpc>
            </a:pPr>
            <a:endParaRPr lang="fr-FR" sz="16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DejaVu Sans"/>
              </a:rPr>
              <a:t>Pour effacer les journaux diagnostics, cliquer sur l’icône</a:t>
            </a:r>
            <a:endParaRPr lang="fr-FR" sz="1600" b="0" strike="noStrike" spc="-1">
              <a:solidFill>
                <a:srgbClr val="000000"/>
              </a:solidFill>
              <a:uFill>
                <a:solidFill>
                  <a:srgbClr val="FFFFFF"/>
                </a:solidFill>
              </a:uFill>
              <a:latin typeface="Arial"/>
            </a:endParaRPr>
          </a:p>
          <a:p>
            <a:pPr>
              <a:lnSpc>
                <a:spcPct val="100000"/>
              </a:lnSpc>
            </a:pPr>
            <a:endParaRPr lang="fr-FR" sz="1600" b="0" strike="noStrike" spc="-1">
              <a:solidFill>
                <a:srgbClr val="000000"/>
              </a:solidFill>
              <a:uFill>
                <a:solidFill>
                  <a:srgbClr val="FFFFFF"/>
                </a:solidFill>
              </a:uFill>
              <a:latin typeface="Arial"/>
            </a:endParaRPr>
          </a:p>
          <a:p>
            <a:pPr>
              <a:lnSpc>
                <a:spcPct val="100000"/>
              </a:lnSpc>
            </a:pPr>
            <a:endParaRPr lang="fr-FR" sz="1600" b="0" strike="noStrike" spc="-1">
              <a:solidFill>
                <a:srgbClr val="000000"/>
              </a:solidFill>
              <a:uFill>
                <a:solidFill>
                  <a:srgbClr val="FFFFFF"/>
                </a:solidFill>
              </a:uFill>
              <a:latin typeface="Arial"/>
            </a:endParaRPr>
          </a:p>
          <a:p>
            <a:pPr>
              <a:lnSpc>
                <a:spcPct val="100000"/>
              </a:lnSpc>
            </a:pPr>
            <a:r>
              <a:rPr lang="fr-FR" sz="1600" b="0" strike="noStrike" spc="-1">
                <a:solidFill>
                  <a:srgbClr val="000000"/>
                </a:solidFill>
                <a:uFill>
                  <a:solidFill>
                    <a:srgbClr val="FFFFFF"/>
                  </a:solidFill>
                </a:uFill>
                <a:latin typeface="Arial"/>
                <a:ea typeface="DejaVu Sans"/>
              </a:rPr>
              <a:t>dans le dossier utilisateur.</a:t>
            </a:r>
            <a:endParaRPr lang="fr-FR" sz="1600" b="0" strike="noStrike" spc="-1">
              <a:solidFill>
                <a:srgbClr val="000000"/>
              </a:solidFill>
              <a:uFill>
                <a:solidFill>
                  <a:srgbClr val="FFFFFF"/>
                </a:solidFill>
              </a:uFill>
              <a:latin typeface="Arial"/>
            </a:endParaRPr>
          </a:p>
        </p:txBody>
      </p:sp>
      <p:pic>
        <p:nvPicPr>
          <p:cNvPr id="724" name="Image 685"/>
          <p:cNvPicPr/>
          <p:nvPr/>
        </p:nvPicPr>
        <p:blipFill>
          <a:blip r:embed="rId5"/>
          <a:stretch/>
        </p:blipFill>
        <p:spPr>
          <a:xfrm>
            <a:off x="1303380" y="5468948"/>
            <a:ext cx="307080" cy="307080"/>
          </a:xfrm>
          <a:prstGeom prst="rect">
            <a:avLst/>
          </a:prstGeom>
          <a:ln>
            <a:solidFill>
              <a:srgbClr val="3465A4"/>
            </a:solidFill>
          </a:ln>
        </p:spPr>
      </p:pic>
      <p:sp>
        <p:nvSpPr>
          <p:cNvPr id="725" name="CustomShape 5"/>
          <p:cNvSpPr/>
          <p:nvPr/>
        </p:nvSpPr>
        <p:spPr>
          <a:xfrm>
            <a:off x="216000" y="6226560"/>
            <a:ext cx="3310920" cy="37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600" b="0" strike="noStrike" spc="-1">
                <a:solidFill>
                  <a:srgbClr val="000000"/>
                </a:solidFill>
                <a:uFill>
                  <a:solidFill>
                    <a:srgbClr val="FFFFFF"/>
                  </a:solidFill>
                </a:uFill>
                <a:latin typeface="Arial"/>
                <a:ea typeface="DejaVu Sans"/>
              </a:rPr>
              <a:t>à gauche de l’onglet Console.</a:t>
            </a:r>
            <a:endParaRPr lang="fr-FR" sz="16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CustomShape 1"/>
          <p:cNvSpPr/>
          <p:nvPr/>
        </p:nvSpPr>
        <p:spPr>
          <a:xfrm>
            <a:off x="457200" y="274320"/>
            <a:ext cx="8227080" cy="654840"/>
          </a:xfrm>
          <a:prstGeom prst="rect">
            <a:avLst/>
          </a:prstGeom>
          <a:solidFill>
            <a:srgbClr val="DCE6F2"/>
          </a:solidFill>
          <a:ln>
            <a:solidFill>
              <a:srgbClr val="4F81BD"/>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AUTRES ANOMALIES </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sp>
        <p:nvSpPr>
          <p:cNvPr id="727" name="CustomShape 2"/>
          <p:cNvSpPr/>
          <p:nvPr/>
        </p:nvSpPr>
        <p:spPr>
          <a:xfrm>
            <a:off x="1089360" y="1072800"/>
            <a:ext cx="6962760" cy="501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Arial"/>
              </a:rPr>
              <a:t>●  Pas d’information sur le Budget ou sur l’Etablissement (optionnel)</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Arial"/>
              </a:rPr>
              <a:t>●  Fichiers corrompus : une partie seulement est lisible. Solution : les nettoyer à la main en respectant les balises.</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Arial"/>
              </a:rPr>
              <a:t>● Discordances entre bulletins dématérialisés et bulletins papiers.</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000000"/>
                </a:solidFill>
                <a:uFill>
                  <a:solidFill>
                    <a:srgbClr val="FFFFFF"/>
                  </a:solidFill>
                </a:uFill>
                <a:latin typeface="Arial"/>
                <a:ea typeface="Arial"/>
              </a:rPr>
              <a:t> </a:t>
            </a: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FF0000"/>
                </a:solidFill>
                <a:uFill>
                  <a:solidFill>
                    <a:srgbClr val="FFFFFF"/>
                  </a:solidFill>
                </a:uFill>
                <a:latin typeface="Arial"/>
                <a:ea typeface="Arial"/>
              </a:rPr>
              <a:t>Sur la base de quelle pièce justificative le comptable a-t-il payé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r>
              <a:rPr lang="fr-FR" sz="1800" b="0" strike="noStrike" spc="-1">
                <a:solidFill>
                  <a:srgbClr val="FF0000"/>
                </a:solidFill>
                <a:uFill>
                  <a:solidFill>
                    <a:srgbClr val="FFFFFF"/>
                  </a:solidFill>
                </a:uFill>
                <a:latin typeface="Arial"/>
                <a:ea typeface="Arial"/>
              </a:rPr>
              <a:t>Quelles pièces justificatives ont été déposées au greffe avec les  comptes ?</a:t>
            </a: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728" name="Line 3"/>
          <p:cNvSpPr/>
          <p:nvPr/>
        </p:nvSpPr>
        <p:spPr>
          <a:xfrm>
            <a:off x="504000" y="3492000"/>
            <a:ext cx="360" cy="147600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29" name="Line 4"/>
          <p:cNvSpPr/>
          <p:nvPr/>
        </p:nvSpPr>
        <p:spPr>
          <a:xfrm flipH="1">
            <a:off x="792000" y="2772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30" name="Line 5"/>
          <p:cNvSpPr/>
          <p:nvPr/>
        </p:nvSpPr>
        <p:spPr>
          <a:xfrm>
            <a:off x="792000" y="2772000"/>
            <a:ext cx="360" cy="129600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31" name="Line 6"/>
          <p:cNvSpPr/>
          <p:nvPr/>
        </p:nvSpPr>
        <p:spPr>
          <a:xfrm>
            <a:off x="792000" y="4068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32" name="Line 7"/>
          <p:cNvSpPr/>
          <p:nvPr/>
        </p:nvSpPr>
        <p:spPr>
          <a:xfrm>
            <a:off x="504000" y="3492000"/>
            <a:ext cx="288000" cy="360"/>
          </a:xfrm>
          <a:prstGeom prst="line">
            <a:avLst/>
          </a:prstGeom>
          <a:ln w="29160">
            <a:solidFill>
              <a:srgbClr val="FF0000"/>
            </a:solidFill>
            <a:round/>
          </a:ln>
        </p:spPr>
        <p:style>
          <a:lnRef idx="0">
            <a:scrgbClr r="0" g="0" b="0"/>
          </a:lnRef>
          <a:fillRef idx="0">
            <a:scrgbClr r="0" g="0" b="0"/>
          </a:fillRef>
          <a:effectRef idx="0">
            <a:scrgbClr r="0" g="0" b="0"/>
          </a:effectRef>
          <a:fontRef idx="minor"/>
        </p:style>
      </p:sp>
      <p:sp>
        <p:nvSpPr>
          <p:cNvPr id="733" name="Line 8"/>
          <p:cNvSpPr/>
          <p:nvPr/>
        </p:nvSpPr>
        <p:spPr>
          <a:xfrm>
            <a:off x="504000" y="4968000"/>
            <a:ext cx="468000" cy="360"/>
          </a:xfrm>
          <a:prstGeom prst="line">
            <a:avLst/>
          </a:prstGeom>
          <a:ln w="29160">
            <a:solidFill>
              <a:srgbClr val="FF0000"/>
            </a:solidFill>
            <a:round/>
            <a:tailEnd type="triangle" w="med" len="med"/>
          </a:ln>
        </p:spPr>
        <p:style>
          <a:lnRef idx="0">
            <a:scrgbClr r="0" g="0" b="0"/>
          </a:lnRef>
          <a:fillRef idx="0">
            <a:scrgbClr r="0" g="0" b="0"/>
          </a:fillRef>
          <a:effectRef idx="0">
            <a:scrgbClr r="0" g="0" b="0"/>
          </a:effectRef>
          <a:fontRef idx="minor"/>
        </p:style>
      </p:sp>
      <p:sp>
        <p:nvSpPr>
          <p:cNvPr id="734" name="CustomShape 9"/>
          <p:cNvSpPr/>
          <p:nvPr/>
        </p:nvSpPr>
        <p:spPr>
          <a:xfrm>
            <a:off x="8434440" y="6307920"/>
            <a:ext cx="178920" cy="203400"/>
          </a:xfrm>
          <a:prstGeom prst="rect">
            <a:avLst/>
          </a:prstGeom>
          <a:noFill/>
          <a:ln>
            <a:noFill/>
          </a:ln>
        </p:spPr>
        <p:style>
          <a:lnRef idx="0">
            <a:scrgbClr r="0" g="0" b="0"/>
          </a:lnRef>
          <a:fillRef idx="0">
            <a:scrgbClr r="0" g="0" b="0"/>
          </a:fillRef>
          <a:effectRef idx="0">
            <a:scrgbClr r="0" g="0" b="0"/>
          </a:effectRef>
          <a:fontRef idx="minor"/>
        </p:style>
      </p:sp>
      <p:sp>
        <p:nvSpPr>
          <p:cNvPr id="735" name="CustomShape 10"/>
          <p:cNvSpPr/>
          <p:nvPr/>
        </p:nvSpPr>
        <p:spPr>
          <a:xfrm>
            <a:off x="1540440" y="6356520"/>
            <a:ext cx="594684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
        <p:nvSpPr>
          <p:cNvPr id="736" name="CustomShape 11"/>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8AEC0BB-D47F-49C1-8F7B-077D52ED2C15}" type="slidenum">
              <a:rPr lang="fr-FR" sz="900" b="0" strike="noStrike" spc="-1">
                <a:solidFill>
                  <a:srgbClr val="8B8B8B"/>
                </a:solidFill>
                <a:uFill>
                  <a:solidFill>
                    <a:srgbClr val="FFFFFF"/>
                  </a:solidFill>
                </a:uFill>
                <a:latin typeface="Calibri"/>
                <a:ea typeface="DejaVu Sans"/>
              </a:rPr>
              <a:t>65</a:t>
            </a:fld>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CustomShape 1"/>
          <p:cNvSpPr/>
          <p:nvPr/>
        </p:nvSpPr>
        <p:spPr>
          <a:xfrm>
            <a:off x="235080" y="1376640"/>
            <a:ext cx="8448480" cy="4944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43080" indent="-339840">
              <a:lnSpc>
                <a:spcPct val="100000"/>
              </a:lnSpc>
            </a:pPr>
            <a:endParaRPr lang="fr-FR" sz="1800" b="0" strike="noStrike" spc="-1">
              <a:solidFill>
                <a:srgbClr val="000000"/>
              </a:solidFill>
              <a:uFill>
                <a:solidFill>
                  <a:srgbClr val="FFFFFF"/>
                </a:solidFill>
              </a:uFill>
              <a:latin typeface="Arial"/>
            </a:endParaRPr>
          </a:p>
          <a:p>
            <a:pPr marL="343080" indent="-339840">
              <a:lnSpc>
                <a:spcPct val="100000"/>
              </a:lnSpc>
            </a:pPr>
            <a:endParaRPr lang="fr-FR" sz="1800" b="0" strike="noStrike" spc="-1">
              <a:solidFill>
                <a:srgbClr val="000000"/>
              </a:solidFill>
              <a:uFill>
                <a:solidFill>
                  <a:srgbClr val="FFFFFF"/>
                </a:solidFill>
              </a:uFill>
              <a:latin typeface="Arial"/>
            </a:endParaRPr>
          </a:p>
          <a:p>
            <a:pPr marL="343080" indent="-339840">
              <a:lnSpc>
                <a:spcPct val="100000"/>
              </a:lnSpc>
            </a:pPr>
            <a:endParaRPr lang="fr-FR" sz="1800" b="0" strike="noStrike" spc="-1">
              <a:solidFill>
                <a:srgbClr val="000000"/>
              </a:solidFill>
              <a:uFill>
                <a:solidFill>
                  <a:srgbClr val="FFFFFF"/>
                </a:solidFill>
              </a:uFill>
              <a:latin typeface="Arial"/>
            </a:endParaRPr>
          </a:p>
        </p:txBody>
      </p:sp>
      <p:sp>
        <p:nvSpPr>
          <p:cNvPr id="738" name="CustomShape 2"/>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739" name="CustomShape 3"/>
          <p:cNvSpPr/>
          <p:nvPr/>
        </p:nvSpPr>
        <p:spPr>
          <a:xfrm>
            <a:off x="344160" y="116640"/>
            <a:ext cx="8688960" cy="338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L’UTILISATION DE TABLEAUX CROISES DYNAMIQUES </a:t>
            </a:r>
            <a:endParaRPr lang="fr-FR" sz="2400" b="0" strike="noStrike" spc="-1">
              <a:solidFill>
                <a:srgbClr val="000000"/>
              </a:solidFill>
              <a:uFill>
                <a:solidFill>
                  <a:srgbClr val="FFFFFF"/>
                </a:solidFill>
              </a:uFill>
              <a:latin typeface="Arial"/>
            </a:endParaRPr>
          </a:p>
        </p:txBody>
      </p:sp>
      <p:pic>
        <p:nvPicPr>
          <p:cNvPr id="740" name="Picture 3"/>
          <p:cNvPicPr/>
          <p:nvPr/>
        </p:nvPicPr>
        <p:blipFill>
          <a:blip r:embed="rId2"/>
          <a:stretch/>
        </p:blipFill>
        <p:spPr>
          <a:xfrm>
            <a:off x="215640" y="447120"/>
            <a:ext cx="4734000" cy="6183000"/>
          </a:xfrm>
          <a:prstGeom prst="rect">
            <a:avLst/>
          </a:prstGeom>
          <a:ln>
            <a:noFill/>
          </a:ln>
        </p:spPr>
      </p:pic>
      <p:pic>
        <p:nvPicPr>
          <p:cNvPr id="741" name="Picture 4"/>
          <p:cNvPicPr/>
          <p:nvPr/>
        </p:nvPicPr>
        <p:blipFill>
          <a:blip r:embed="rId3"/>
          <a:stretch/>
        </p:blipFill>
        <p:spPr>
          <a:xfrm>
            <a:off x="4952880" y="462960"/>
            <a:ext cx="4080600" cy="6454080"/>
          </a:xfrm>
          <a:prstGeom prst="rect">
            <a:avLst/>
          </a:prstGeom>
          <a:ln>
            <a:noFill/>
          </a:ln>
        </p:spPr>
      </p:pic>
      <p:sp>
        <p:nvSpPr>
          <p:cNvPr id="742" name="CustomShape 4"/>
          <p:cNvSpPr/>
          <p:nvPr/>
        </p:nvSpPr>
        <p:spPr>
          <a:xfrm>
            <a:off x="1332000" y="6321600"/>
            <a:ext cx="6476760" cy="176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uFill>
                  <a:solidFill>
                    <a:srgbClr val="FFFFFF"/>
                  </a:solidFill>
                </a:uFill>
                <a:latin typeface="Arial"/>
                <a:ea typeface="ヒラギノ角ゴ Pro W3"/>
              </a:rPr>
              <a:t>Métodologie et contrôle de la fonction RH des collectivités- 13 et 14 octobre 2016</a:t>
            </a:r>
            <a:endParaRPr lang="fr-FR" sz="800" b="0" strike="noStrike" spc="-1">
              <a:solidFill>
                <a:srgbClr val="000000"/>
              </a:solidFill>
              <a:uFill>
                <a:solidFill>
                  <a:srgbClr val="FFFFFF"/>
                </a:solidFill>
              </a:uFill>
              <a:latin typeface="Arial"/>
            </a:endParaRPr>
          </a:p>
        </p:txBody>
      </p:sp>
      <p:sp>
        <p:nvSpPr>
          <p:cNvPr id="743" name="CustomShape 5"/>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D48B696-EF37-41E4-8A55-641BC9452A81}" type="slidenum">
              <a:rPr lang="fr-FR" sz="900" b="0" strike="noStrike" spc="-1">
                <a:solidFill>
                  <a:srgbClr val="8B8B8B"/>
                </a:solidFill>
                <a:uFill>
                  <a:solidFill>
                    <a:srgbClr val="FFFFFF"/>
                  </a:solidFill>
                </a:uFill>
                <a:latin typeface="Calibri"/>
                <a:ea typeface="DejaVu Sans"/>
              </a:rPr>
              <a:t>66</a:t>
            </a:fld>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4" name="Image 1"/>
          <p:cNvPicPr/>
          <p:nvPr/>
        </p:nvPicPr>
        <p:blipFill>
          <a:blip r:embed="rId2"/>
          <a:stretch/>
        </p:blipFill>
        <p:spPr>
          <a:xfrm>
            <a:off x="1763640" y="1699560"/>
            <a:ext cx="7741800" cy="4838040"/>
          </a:xfrm>
          <a:prstGeom prst="rect">
            <a:avLst/>
          </a:prstGeom>
          <a:ln>
            <a:noFill/>
          </a:ln>
        </p:spPr>
      </p:pic>
      <p:sp>
        <p:nvSpPr>
          <p:cNvPr id="745" name="CustomShape 1"/>
          <p:cNvSpPr/>
          <p:nvPr/>
        </p:nvSpPr>
        <p:spPr>
          <a:xfrm>
            <a:off x="120960" y="1953000"/>
            <a:ext cx="8602200" cy="3777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746"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747" name="CustomShape 3"/>
          <p:cNvSpPr/>
          <p:nvPr/>
        </p:nvSpPr>
        <p:spPr>
          <a:xfrm>
            <a:off x="200880" y="260640"/>
            <a:ext cx="8890200" cy="40644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générER LE rapport 	</a:t>
            </a:r>
            <a:r>
              <a:rPr lang="fr-FR" sz="1600" b="0" strike="noStrike" cap="all" spc="-1">
                <a:solidFill>
                  <a:srgbClr val="308087"/>
                </a:solidFill>
                <a:uFill>
                  <a:solidFill>
                    <a:srgbClr val="FFFFFF"/>
                  </a:solidFill>
                </a:uFill>
                <a:latin typeface="Times New Roman"/>
                <a:ea typeface="ヒラギノ角ゴ Pro W3"/>
              </a:rPr>
              <a:t>(</a:t>
            </a:r>
            <a:r>
              <a:rPr lang="fr-FR" sz="1600" b="1" strike="noStrike" spc="-1">
                <a:solidFill>
                  <a:srgbClr val="0070C0"/>
                </a:solidFill>
                <a:uFill>
                  <a:solidFill>
                    <a:srgbClr val="FFFFFF"/>
                  </a:solidFill>
                </a:uFill>
                <a:latin typeface="Times New Roman"/>
                <a:ea typeface="ヒラギノ角ゴ Pro W3"/>
              </a:rPr>
              <a:t>ARA, Bretagne, Occitanie, La Réunion, IdF)</a:t>
            </a:r>
            <a:endParaRPr lang="fr-FR" sz="16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 </a:t>
            </a:r>
            <a:endParaRPr lang="fr-FR" sz="2400" b="0" strike="noStrike" spc="-1">
              <a:solidFill>
                <a:srgbClr val="000000"/>
              </a:solidFill>
              <a:uFill>
                <a:solidFill>
                  <a:srgbClr val="FFFFFF"/>
                </a:solidFill>
              </a:uFill>
              <a:latin typeface="Arial"/>
            </a:endParaRPr>
          </a:p>
        </p:txBody>
      </p:sp>
      <p:sp>
        <p:nvSpPr>
          <p:cNvPr id="748" name="CustomShape 4"/>
          <p:cNvSpPr/>
          <p:nvPr/>
        </p:nvSpPr>
        <p:spPr>
          <a:xfrm>
            <a:off x="536760" y="1052640"/>
            <a:ext cx="7988760" cy="4649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2400" b="1" strike="noStrike" spc="-1">
                <a:solidFill>
                  <a:srgbClr val="0070C0"/>
                </a:solidFill>
                <a:uFill>
                  <a:solidFill>
                    <a:srgbClr val="FFFFFF"/>
                  </a:solidFill>
                </a:uFill>
                <a:latin typeface="Times New Roman"/>
                <a:ea typeface="ヒラギノ角ゴ Pro W3"/>
              </a:rPr>
              <a:t>Cliquer sur l’icône bleue </a:t>
            </a:r>
            <a:endParaRPr lang="fr-FR" sz="2400" b="0" strike="noStrike" spc="-1">
              <a:solidFill>
                <a:srgbClr val="000000"/>
              </a:solidFill>
              <a:uFill>
                <a:solidFill>
                  <a:srgbClr val="FFFFFF"/>
                </a:solidFill>
              </a:uFill>
              <a:latin typeface="Arial"/>
            </a:endParaRPr>
          </a:p>
        </p:txBody>
      </p:sp>
      <p:sp>
        <p:nvSpPr>
          <p:cNvPr id="749" name="CustomShape 5"/>
          <p:cNvSpPr/>
          <p:nvPr/>
        </p:nvSpPr>
        <p:spPr>
          <a:xfrm>
            <a:off x="3994560" y="1258200"/>
            <a:ext cx="705240" cy="510840"/>
          </a:xfrm>
          <a:custGeom>
            <a:avLst/>
            <a:gdLst/>
            <a:ahLst/>
            <a:cxnLst/>
            <a:rect l="l" t="t" r="r" b="b"/>
            <a:pathLst>
              <a:path w="21600" h="21600">
                <a:moveTo>
                  <a:pt x="0" y="0"/>
                </a:moveTo>
                <a:lnTo>
                  <a:pt x="21600" y="21600"/>
                </a:lnTo>
              </a:path>
            </a:pathLst>
          </a:custGeom>
          <a:noFill/>
          <a:ln w="10080">
            <a:solidFill>
              <a:srgbClr val="2C7F86"/>
            </a:solidFill>
            <a:round/>
            <a:tailEnd type="arrow" w="med" len="med"/>
          </a:ln>
        </p:spPr>
        <p:style>
          <a:lnRef idx="1">
            <a:schemeClr val="accent1"/>
          </a:lnRef>
          <a:fillRef idx="0">
            <a:schemeClr val="accent1"/>
          </a:fillRef>
          <a:effectRef idx="0">
            <a:schemeClr val="accent1"/>
          </a:effectRef>
          <a:fontRef idx="minor"/>
        </p:style>
      </p:sp>
      <p:sp>
        <p:nvSpPr>
          <p:cNvPr id="750" name="CustomShape 6"/>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1EF65B3F-C8E5-48B0-BD43-5E3C578ABA8C}" type="slidenum">
              <a:rPr lang="fr-FR" sz="900" b="0" strike="noStrike" spc="-1">
                <a:solidFill>
                  <a:srgbClr val="8B8B8B"/>
                </a:solidFill>
                <a:uFill>
                  <a:solidFill>
                    <a:srgbClr val="FFFFFF"/>
                  </a:solidFill>
                </a:uFill>
                <a:latin typeface="Calibri"/>
                <a:ea typeface="DejaVu Sans"/>
              </a:rPr>
              <a:t>67</a:t>
            </a:fld>
            <a:endParaRPr lang="fr-FR" sz="900" b="0" strike="noStrike" spc="-1">
              <a:solidFill>
                <a:srgbClr val="000000"/>
              </a:solidFill>
              <a:uFill>
                <a:solidFill>
                  <a:srgbClr val="FFFFFF"/>
                </a:solidFill>
              </a:uFill>
              <a:latin typeface="Arial"/>
            </a:endParaRPr>
          </a:p>
        </p:txBody>
      </p:sp>
      <p:sp>
        <p:nvSpPr>
          <p:cNvPr id="751" name="CustomShape 7"/>
          <p:cNvSpPr/>
          <p:nvPr/>
        </p:nvSpPr>
        <p:spPr>
          <a:xfrm>
            <a:off x="1540440" y="6536520"/>
            <a:ext cx="594684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2" name="Image 3"/>
          <p:cNvPicPr/>
          <p:nvPr/>
        </p:nvPicPr>
        <p:blipFill>
          <a:blip r:embed="rId2"/>
          <a:stretch/>
        </p:blipFill>
        <p:spPr>
          <a:xfrm>
            <a:off x="1354320" y="1418040"/>
            <a:ext cx="7788240" cy="4867200"/>
          </a:xfrm>
          <a:prstGeom prst="rect">
            <a:avLst/>
          </a:prstGeom>
          <a:ln>
            <a:noFill/>
          </a:ln>
        </p:spPr>
      </p:pic>
      <p:sp>
        <p:nvSpPr>
          <p:cNvPr id="753" name="CustomShape 1"/>
          <p:cNvSpPr/>
          <p:nvPr/>
        </p:nvSpPr>
        <p:spPr>
          <a:xfrm>
            <a:off x="120960" y="1953000"/>
            <a:ext cx="8602200" cy="3777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754" name="CustomShape 2"/>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755" name="CustomShape 3"/>
          <p:cNvSpPr/>
          <p:nvPr/>
        </p:nvSpPr>
        <p:spPr>
          <a:xfrm>
            <a:off x="120960" y="320400"/>
            <a:ext cx="8890200" cy="5875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Générer le rapport</a:t>
            </a:r>
            <a:endParaRPr lang="fr-FR" sz="2400" b="0" strike="noStrike" spc="-1">
              <a:solidFill>
                <a:srgbClr val="000000"/>
              </a:solidFill>
              <a:uFill>
                <a:solidFill>
                  <a:srgbClr val="FFFFFF"/>
                </a:solidFill>
              </a:uFill>
              <a:latin typeface="Arial"/>
            </a:endParaRPr>
          </a:p>
        </p:txBody>
      </p:sp>
      <p:sp>
        <p:nvSpPr>
          <p:cNvPr id="756" name="CustomShape 4"/>
          <p:cNvSpPr/>
          <p:nvPr/>
        </p:nvSpPr>
        <p:spPr>
          <a:xfrm>
            <a:off x="575640" y="944640"/>
            <a:ext cx="7988760" cy="4649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1600" b="1" strike="noStrike" spc="-1">
                <a:solidFill>
                  <a:srgbClr val="000000"/>
                </a:solidFill>
                <a:uFill>
                  <a:solidFill>
                    <a:srgbClr val="FFFFFF"/>
                  </a:solidFill>
                </a:uFill>
                <a:latin typeface="Times New Roman"/>
                <a:ea typeface="ヒラギノ角ゴ Pro W3"/>
              </a:rPr>
              <a:t>Cliquer sur  Source pour le traitement des données</a:t>
            </a:r>
            <a:r>
              <a:rPr lang="fr-FR" sz="2400" b="1" strike="noStrike" spc="-1">
                <a:solidFill>
                  <a:srgbClr val="000000"/>
                </a:solidFill>
                <a:uFill>
                  <a:solidFill>
                    <a:srgbClr val="FFFFFF"/>
                  </a:solidFill>
                </a:uFill>
                <a:latin typeface="Times New Roman"/>
                <a:ea typeface="ヒラギノ角ゴ Pro W3"/>
              </a:rPr>
              <a:t> </a:t>
            </a:r>
            <a:endParaRPr lang="fr-FR" sz="2400" b="0" strike="noStrike" spc="-1">
              <a:solidFill>
                <a:srgbClr val="000000"/>
              </a:solidFill>
              <a:uFill>
                <a:solidFill>
                  <a:srgbClr val="FFFFFF"/>
                </a:solidFill>
              </a:uFill>
              <a:latin typeface="Arial"/>
            </a:endParaRPr>
          </a:p>
          <a:p>
            <a:pPr>
              <a:lnSpc>
                <a:spcPct val="100000"/>
              </a:lnSpc>
            </a:pPr>
            <a:endParaRPr lang="fr-FR" sz="2400" b="0" strike="noStrike" spc="-1">
              <a:solidFill>
                <a:srgbClr val="000000"/>
              </a:solidFill>
              <a:uFill>
                <a:solidFill>
                  <a:srgbClr val="FFFFFF"/>
                </a:solidFill>
              </a:uFill>
              <a:latin typeface="Arial"/>
            </a:endParaRPr>
          </a:p>
        </p:txBody>
      </p:sp>
      <p:sp>
        <p:nvSpPr>
          <p:cNvPr id="757" name="CustomShape 5"/>
          <p:cNvSpPr/>
          <p:nvPr/>
        </p:nvSpPr>
        <p:spPr>
          <a:xfrm>
            <a:off x="4709880" y="1332000"/>
            <a:ext cx="466560" cy="614520"/>
          </a:xfrm>
          <a:custGeom>
            <a:avLst/>
            <a:gdLst/>
            <a:ahLst/>
            <a:cxnLst/>
            <a:rect l="l" t="t" r="r" b="b"/>
            <a:pathLst>
              <a:path w="21600" h="21600">
                <a:moveTo>
                  <a:pt x="0" y="0"/>
                </a:moveTo>
                <a:lnTo>
                  <a:pt x="21600" y="21600"/>
                </a:lnTo>
              </a:path>
            </a:pathLst>
          </a:custGeom>
          <a:noFill/>
          <a:ln w="19080">
            <a:solidFill>
              <a:srgbClr val="BE4B48"/>
            </a:solidFill>
            <a:round/>
            <a:tailEnd type="arrow" w="med" len="med"/>
          </a:ln>
        </p:spPr>
        <p:style>
          <a:lnRef idx="1">
            <a:schemeClr val="accent2"/>
          </a:lnRef>
          <a:fillRef idx="0">
            <a:schemeClr val="accent2"/>
          </a:fillRef>
          <a:effectRef idx="0">
            <a:schemeClr val="accent2"/>
          </a:effectRef>
          <a:fontRef idx="minor"/>
        </p:style>
      </p:sp>
      <p:sp>
        <p:nvSpPr>
          <p:cNvPr id="758" name="CustomShape 6"/>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BC743E5-B28D-4C9C-BF37-8367E9DC1DB1}" type="slidenum">
              <a:rPr lang="fr-FR" sz="900" b="0" strike="noStrike" spc="-1">
                <a:solidFill>
                  <a:srgbClr val="8B8B8B"/>
                </a:solidFill>
                <a:uFill>
                  <a:solidFill>
                    <a:srgbClr val="FFFFFF"/>
                  </a:solidFill>
                </a:uFill>
                <a:latin typeface="Calibri"/>
                <a:ea typeface="DejaVu Sans"/>
              </a:rPr>
              <a:t>68</a:t>
            </a:fld>
            <a:endParaRPr lang="fr-FR" sz="900" b="0" strike="noStrike" spc="-1">
              <a:solidFill>
                <a:srgbClr val="000000"/>
              </a:solidFill>
              <a:uFill>
                <a:solidFill>
                  <a:srgbClr val="FFFFFF"/>
                </a:solidFill>
              </a:uFill>
              <a:latin typeface="Arial"/>
            </a:endParaRPr>
          </a:p>
        </p:txBody>
      </p:sp>
      <p:sp>
        <p:nvSpPr>
          <p:cNvPr id="759" name="CustomShape 7"/>
          <p:cNvSpPr/>
          <p:nvPr/>
        </p:nvSpPr>
        <p:spPr>
          <a:xfrm>
            <a:off x="1540440" y="6428520"/>
            <a:ext cx="594684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CustomShape 1"/>
          <p:cNvSpPr/>
          <p:nvPr/>
        </p:nvSpPr>
        <p:spPr>
          <a:xfrm>
            <a:off x="120960" y="1953000"/>
            <a:ext cx="8602200" cy="3777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lang="fr-FR" sz="1800" b="0" strike="noStrike" spc="-1">
              <a:solidFill>
                <a:srgbClr val="000000"/>
              </a:solidFill>
              <a:uFill>
                <a:solidFill>
                  <a:srgbClr val="FFFFFF"/>
                </a:solidFill>
              </a:uFill>
              <a:latin typeface="Arial"/>
            </a:endParaRPr>
          </a:p>
          <a:p>
            <a:pPr marL="343080" indent="-340200">
              <a:lnSpc>
                <a:spcPct val="100000"/>
              </a:lnSpc>
            </a:pPr>
            <a:endParaRPr lang="fr-FR" sz="1800" b="0" strike="noStrike" spc="-1">
              <a:solidFill>
                <a:srgbClr val="000000"/>
              </a:solidFill>
              <a:uFill>
                <a:solidFill>
                  <a:srgbClr val="FFFFFF"/>
                </a:solidFill>
              </a:uFill>
              <a:latin typeface="Arial"/>
            </a:endParaRPr>
          </a:p>
        </p:txBody>
      </p:sp>
      <p:sp>
        <p:nvSpPr>
          <p:cNvPr id="761" name="CustomShape 2"/>
          <p:cNvSpPr/>
          <p:nvPr/>
        </p:nvSpPr>
        <p:spPr>
          <a:xfrm>
            <a:off x="1332000" y="6321600"/>
            <a:ext cx="6477120" cy="176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800" b="0" strike="noStrike" spc="-1">
                <a:solidFill>
                  <a:srgbClr val="FFFFFF"/>
                </a:solidFill>
                <a:uFill>
                  <a:solidFill>
                    <a:srgbClr val="FFFFFF"/>
                  </a:solidFill>
                </a:uFill>
                <a:latin typeface="Arial"/>
                <a:ea typeface="ヒラギノ角ゴ Pro W3"/>
              </a:rPr>
              <a:t>Métodologie et contrôle de la fonction RH des collectivités- 13 et 14 octobre 2016</a:t>
            </a:r>
            <a:endParaRPr lang="fr-FR" sz="800" b="0" strike="noStrike" spc="-1">
              <a:solidFill>
                <a:srgbClr val="000000"/>
              </a:solidFill>
              <a:uFill>
                <a:solidFill>
                  <a:srgbClr val="FFFFFF"/>
                </a:solidFill>
              </a:uFill>
              <a:latin typeface="Arial"/>
            </a:endParaRPr>
          </a:p>
        </p:txBody>
      </p:sp>
      <p:sp>
        <p:nvSpPr>
          <p:cNvPr id="762" name="CustomShape 3"/>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763" name="CustomShape 4"/>
          <p:cNvSpPr/>
          <p:nvPr/>
        </p:nvSpPr>
        <p:spPr>
          <a:xfrm>
            <a:off x="199080" y="332640"/>
            <a:ext cx="8582400" cy="645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générer le RAPPORT</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sp>
        <p:nvSpPr>
          <p:cNvPr id="764" name="CustomShape 5"/>
          <p:cNvSpPr/>
          <p:nvPr/>
        </p:nvSpPr>
        <p:spPr>
          <a:xfrm>
            <a:off x="611640" y="1052640"/>
            <a:ext cx="7988760" cy="4649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fr-FR" sz="1400" b="1" strike="noStrike" spc="-1">
                <a:solidFill>
                  <a:srgbClr val="000000"/>
                </a:solidFill>
                <a:uFill>
                  <a:solidFill>
                    <a:srgbClr val="FFFFFF"/>
                  </a:solidFill>
                </a:uFill>
                <a:latin typeface="Times New Roman"/>
                <a:ea typeface="ヒラギノ角ゴ Pro W3"/>
              </a:rPr>
              <a:t>Le rapport Altaïr est créé aux formats .pdf, .docx ou .odt</a:t>
            </a:r>
            <a:endParaRPr lang="fr-FR" sz="1400" b="0" strike="noStrike" spc="-1">
              <a:solidFill>
                <a:srgbClr val="000000"/>
              </a:solidFill>
              <a:uFill>
                <a:solidFill>
                  <a:srgbClr val="FFFFFF"/>
                </a:solidFill>
              </a:uFill>
              <a:latin typeface="Arial"/>
            </a:endParaRPr>
          </a:p>
          <a:p>
            <a:pPr>
              <a:lnSpc>
                <a:spcPct val="100000"/>
              </a:lnSpc>
            </a:pPr>
            <a:endParaRPr lang="fr-FR" sz="1400" b="0" strike="noStrike" spc="-1">
              <a:solidFill>
                <a:srgbClr val="000000"/>
              </a:solidFill>
              <a:uFill>
                <a:solidFill>
                  <a:srgbClr val="FFFFFF"/>
                </a:solidFill>
              </a:uFill>
              <a:latin typeface="Arial"/>
            </a:endParaRPr>
          </a:p>
        </p:txBody>
      </p:sp>
      <p:sp>
        <p:nvSpPr>
          <p:cNvPr id="765" name="CustomShape 6"/>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1EB490B9-58B4-4E9F-8E9F-B14DABB25822}" type="slidenum">
              <a:rPr lang="fr-FR" sz="900" b="0" strike="noStrike" spc="-1">
                <a:solidFill>
                  <a:srgbClr val="8B8B8B"/>
                </a:solidFill>
                <a:uFill>
                  <a:solidFill>
                    <a:srgbClr val="FFFFFF"/>
                  </a:solidFill>
                </a:uFill>
                <a:latin typeface="Calibri"/>
                <a:ea typeface="DejaVu Sans"/>
              </a:rPr>
              <a:t>69</a:t>
            </a:fld>
            <a:endParaRPr lang="fr-FR" sz="900" b="0" strike="noStrike" spc="-1">
              <a:solidFill>
                <a:srgbClr val="000000"/>
              </a:solidFill>
              <a:uFill>
                <a:solidFill>
                  <a:srgbClr val="FFFFFF"/>
                </a:solidFill>
              </a:uFill>
              <a:latin typeface="Arial"/>
            </a:endParaRPr>
          </a:p>
        </p:txBody>
      </p:sp>
      <p:sp>
        <p:nvSpPr>
          <p:cNvPr id="766" name="CustomShape 7"/>
          <p:cNvSpPr/>
          <p:nvPr/>
        </p:nvSpPr>
        <p:spPr>
          <a:xfrm>
            <a:off x="3029040" y="6356520"/>
            <a:ext cx="308484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 –  7-8-9 mars 2017</a:t>
            </a:r>
            <a:endParaRPr lang="fr-FR" sz="900" b="0" strike="noStrike" spc="-1">
              <a:solidFill>
                <a:srgbClr val="000000"/>
              </a:solidFill>
              <a:uFill>
                <a:solidFill>
                  <a:srgbClr val="FFFFFF"/>
                </a:solidFill>
              </a:uFill>
              <a:latin typeface="Arial"/>
            </a:endParaRPr>
          </a:p>
        </p:txBody>
      </p:sp>
      <p:pic>
        <p:nvPicPr>
          <p:cNvPr id="767" name="Image 1"/>
          <p:cNvPicPr/>
          <p:nvPr/>
        </p:nvPicPr>
        <p:blipFill>
          <a:blip r:embed="rId2"/>
          <a:stretch/>
        </p:blipFill>
        <p:spPr>
          <a:xfrm>
            <a:off x="2044440" y="1319400"/>
            <a:ext cx="6634440" cy="5537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1"/>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959946E-09B4-4915-9B56-EE310747BE74}" type="slidenum">
              <a:rPr lang="fr-FR" sz="900" b="0" strike="noStrike" spc="-1">
                <a:solidFill>
                  <a:srgbClr val="8B8B8B"/>
                </a:solidFill>
                <a:uFill>
                  <a:solidFill>
                    <a:srgbClr val="FFFFFF"/>
                  </a:solidFill>
                </a:uFill>
                <a:latin typeface="Calibri"/>
                <a:ea typeface="DejaVu Sans"/>
              </a:rPr>
              <a:t>7</a:t>
            </a:fld>
            <a:endParaRPr lang="fr-FR" sz="900" b="0" strike="noStrike" spc="-1">
              <a:solidFill>
                <a:srgbClr val="000000"/>
              </a:solidFill>
              <a:uFill>
                <a:solidFill>
                  <a:srgbClr val="FFFFFF"/>
                </a:solidFill>
              </a:uFill>
              <a:latin typeface="Arial"/>
            </a:endParaRPr>
          </a:p>
        </p:txBody>
      </p:sp>
      <p:sp>
        <p:nvSpPr>
          <p:cNvPr id="193" name="CustomShape 2"/>
          <p:cNvSpPr/>
          <p:nvPr/>
        </p:nvSpPr>
        <p:spPr>
          <a:xfrm>
            <a:off x="126360" y="2734560"/>
            <a:ext cx="888984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PRéSENTATION GéNéRALE DE L’INTERFACE</a:t>
            </a:r>
            <a:endParaRPr lang="fr-FR" sz="2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 name="Espace réservé du contenu 3"/>
          <p:cNvPicPr/>
          <p:nvPr/>
        </p:nvPicPr>
        <p:blipFill>
          <a:blip r:embed="rId2"/>
          <a:srcRect l="3095" t="3602" r="3731"/>
          <a:stretch/>
        </p:blipFill>
        <p:spPr>
          <a:xfrm>
            <a:off x="433800" y="1268640"/>
            <a:ext cx="8405640" cy="4890600"/>
          </a:xfrm>
          <a:prstGeom prst="rect">
            <a:avLst/>
          </a:prstGeom>
          <a:ln>
            <a:noFill/>
          </a:ln>
        </p:spPr>
      </p:pic>
      <p:sp>
        <p:nvSpPr>
          <p:cNvPr id="769" name="CustomShape 1"/>
          <p:cNvSpPr/>
          <p:nvPr/>
        </p:nvSpPr>
        <p:spPr>
          <a:xfrm>
            <a:off x="771120" y="5445360"/>
            <a:ext cx="1509120" cy="42912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770" name="CustomShape 2"/>
          <p:cNvSpPr/>
          <p:nvPr/>
        </p:nvSpPr>
        <p:spPr>
          <a:xfrm flipV="1">
            <a:off x="2283480" y="3210120"/>
            <a:ext cx="2861640" cy="222948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771" name="CustomShape 3"/>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772" name="CustomShape 4"/>
          <p:cNvSpPr/>
          <p:nvPr/>
        </p:nvSpPr>
        <p:spPr>
          <a:xfrm>
            <a:off x="602280" y="332640"/>
            <a:ext cx="8061840" cy="609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 RAPPORT D’ANALYSE DES DONNéES</a:t>
            </a:r>
            <a:endParaRPr lang="fr-FR" sz="2400" b="0" strike="noStrike" spc="-1">
              <a:solidFill>
                <a:srgbClr val="000000"/>
              </a:solidFill>
              <a:uFill>
                <a:solidFill>
                  <a:srgbClr val="FFFFFF"/>
                </a:solidFill>
              </a:uFill>
              <a:latin typeface="Arial"/>
            </a:endParaRPr>
          </a:p>
        </p:txBody>
      </p:sp>
      <p:sp>
        <p:nvSpPr>
          <p:cNvPr id="773" name="CustomShape 5"/>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FE6D7ED-2481-483F-92A7-904DDF071D69}" type="slidenum">
              <a:rPr lang="fr-FR" sz="900" b="0" strike="noStrike" spc="-1">
                <a:solidFill>
                  <a:srgbClr val="8B8B8B"/>
                </a:solidFill>
                <a:uFill>
                  <a:solidFill>
                    <a:srgbClr val="FFFFFF"/>
                  </a:solidFill>
                </a:uFill>
                <a:latin typeface="Calibri"/>
                <a:ea typeface="DejaVu Sans"/>
              </a:rPr>
              <a:t>70</a:t>
            </a:fld>
            <a:endParaRPr lang="fr-FR" sz="900" b="0" strike="noStrike" spc="-1">
              <a:solidFill>
                <a:srgbClr val="000000"/>
              </a:solidFill>
              <a:uFill>
                <a:solidFill>
                  <a:srgbClr val="FFFFFF"/>
                </a:solidFill>
              </a:uFill>
              <a:latin typeface="Arial"/>
            </a:endParaRPr>
          </a:p>
        </p:txBody>
      </p:sp>
      <p:sp>
        <p:nvSpPr>
          <p:cNvPr id="774" name="CustomShape 6"/>
          <p:cNvSpPr/>
          <p:nvPr/>
        </p:nvSpPr>
        <p:spPr>
          <a:xfrm>
            <a:off x="1540440" y="6464520"/>
            <a:ext cx="594684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 name="Espace réservé du contenu 3"/>
          <p:cNvPicPr/>
          <p:nvPr/>
        </p:nvPicPr>
        <p:blipFill>
          <a:blip r:embed="rId2"/>
          <a:srcRect l="2805" t="3744" r="2013"/>
          <a:stretch/>
        </p:blipFill>
        <p:spPr>
          <a:xfrm>
            <a:off x="412560" y="1321200"/>
            <a:ext cx="8629920" cy="4907880"/>
          </a:xfrm>
          <a:prstGeom prst="rect">
            <a:avLst/>
          </a:prstGeom>
          <a:ln>
            <a:noFill/>
          </a:ln>
        </p:spPr>
      </p:pic>
      <p:sp>
        <p:nvSpPr>
          <p:cNvPr id="776" name="CustomShape 1"/>
          <p:cNvSpPr/>
          <p:nvPr/>
        </p:nvSpPr>
        <p:spPr>
          <a:xfrm flipV="1">
            <a:off x="3348000" y="2598120"/>
            <a:ext cx="2301480" cy="24912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777" name="CustomShape 2"/>
          <p:cNvSpPr/>
          <p:nvPr/>
        </p:nvSpPr>
        <p:spPr>
          <a:xfrm flipV="1">
            <a:off x="3348000" y="2724120"/>
            <a:ext cx="285120" cy="123120"/>
          </a:xfrm>
          <a:custGeom>
            <a:avLst/>
            <a:gdLst/>
            <a:ahLst/>
            <a:cxnLst/>
            <a:rect l="l" t="t" r="r" b="b"/>
            <a:pathLst>
              <a:path w="21600" h="21600">
                <a:moveTo>
                  <a:pt x="0" y="0"/>
                </a:moveTo>
                <a:lnTo>
                  <a:pt x="21600" y="21600"/>
                </a:lnTo>
              </a:path>
            </a:pathLst>
          </a:custGeom>
          <a:noFill/>
          <a:ln w="25560">
            <a:solidFill>
              <a:srgbClr val="FF0000"/>
            </a:solidFill>
            <a:round/>
            <a:tailEnd type="arrow" w="med" len="med"/>
          </a:ln>
        </p:spPr>
        <p:style>
          <a:lnRef idx="1">
            <a:schemeClr val="accent1"/>
          </a:lnRef>
          <a:fillRef idx="0">
            <a:schemeClr val="accent1"/>
          </a:fillRef>
          <a:effectRef idx="0">
            <a:schemeClr val="accent1"/>
          </a:effectRef>
          <a:fontRef idx="minor"/>
        </p:style>
      </p:sp>
      <p:sp>
        <p:nvSpPr>
          <p:cNvPr id="778" name="CustomShape 3"/>
          <p:cNvSpPr/>
          <p:nvPr/>
        </p:nvSpPr>
        <p:spPr>
          <a:xfrm>
            <a:off x="7883640" y="6321600"/>
            <a:ext cx="897120" cy="176400"/>
          </a:xfrm>
          <a:prstGeom prst="rect">
            <a:avLst/>
          </a:prstGeom>
          <a:noFill/>
          <a:ln>
            <a:noFill/>
          </a:ln>
        </p:spPr>
        <p:style>
          <a:lnRef idx="0">
            <a:scrgbClr r="0" g="0" b="0"/>
          </a:lnRef>
          <a:fillRef idx="0">
            <a:scrgbClr r="0" g="0" b="0"/>
          </a:fillRef>
          <a:effectRef idx="0">
            <a:scrgbClr r="0" g="0" b="0"/>
          </a:effectRef>
          <a:fontRef idx="minor"/>
        </p:style>
      </p:sp>
      <p:sp>
        <p:nvSpPr>
          <p:cNvPr id="779" name="CustomShape 4"/>
          <p:cNvSpPr/>
          <p:nvPr/>
        </p:nvSpPr>
        <p:spPr>
          <a:xfrm>
            <a:off x="608760" y="303840"/>
            <a:ext cx="8061840" cy="609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Les Tests statutaires et réglementaires</a:t>
            </a:r>
            <a:endParaRPr lang="fr-FR" sz="2400" b="0" strike="noStrike" spc="-1">
              <a:solidFill>
                <a:srgbClr val="000000"/>
              </a:solidFill>
              <a:uFill>
                <a:solidFill>
                  <a:srgbClr val="FFFFFF"/>
                </a:solidFill>
              </a:uFill>
              <a:latin typeface="Arial"/>
            </a:endParaRPr>
          </a:p>
        </p:txBody>
      </p:sp>
      <p:sp>
        <p:nvSpPr>
          <p:cNvPr id="780" name="CustomShape 5"/>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021EC48E-8EDD-4530-8B09-B9A4CE3E7BB6}" type="slidenum">
              <a:rPr lang="fr-FR" sz="900" b="0" strike="noStrike" spc="-1">
                <a:solidFill>
                  <a:srgbClr val="8B8B8B"/>
                </a:solidFill>
                <a:uFill>
                  <a:solidFill>
                    <a:srgbClr val="FFFFFF"/>
                  </a:solidFill>
                </a:uFill>
                <a:latin typeface="Calibri"/>
                <a:ea typeface="DejaVu Sans"/>
              </a:rPr>
              <a:t>71</a:t>
            </a:fld>
            <a:endParaRPr lang="fr-FR" sz="900" b="0" strike="noStrike" spc="-1">
              <a:solidFill>
                <a:srgbClr val="000000"/>
              </a:solidFill>
              <a:uFill>
                <a:solidFill>
                  <a:srgbClr val="FFFFFF"/>
                </a:solidFill>
              </a:uFill>
              <a:latin typeface="Arial"/>
            </a:endParaRPr>
          </a:p>
        </p:txBody>
      </p:sp>
      <p:sp>
        <p:nvSpPr>
          <p:cNvPr id="781" name="CustomShape 6"/>
          <p:cNvSpPr/>
          <p:nvPr/>
        </p:nvSpPr>
        <p:spPr>
          <a:xfrm>
            <a:off x="1540440" y="6500520"/>
            <a:ext cx="594684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 name="CustomShape 1"/>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96D6401A-7E25-4792-8FE2-EF0D1ABDA968}" type="slidenum">
              <a:rPr lang="fr-FR" sz="900" b="0" strike="noStrike" spc="-1">
                <a:solidFill>
                  <a:srgbClr val="8B8B8B"/>
                </a:solidFill>
                <a:uFill>
                  <a:solidFill>
                    <a:srgbClr val="FFFFFF"/>
                  </a:solidFill>
                </a:uFill>
                <a:latin typeface="Calibri"/>
                <a:ea typeface="DejaVu Sans"/>
              </a:rPr>
              <a:t>72</a:t>
            </a:fld>
            <a:endParaRPr lang="fr-FR" sz="900" b="0" strike="noStrike" spc="-1">
              <a:solidFill>
                <a:srgbClr val="000000"/>
              </a:solidFill>
              <a:uFill>
                <a:solidFill>
                  <a:srgbClr val="FFFFFF"/>
                </a:solidFill>
              </a:uFill>
              <a:latin typeface="Arial"/>
            </a:endParaRPr>
          </a:p>
        </p:txBody>
      </p:sp>
      <p:sp>
        <p:nvSpPr>
          <p:cNvPr id="783" name="CustomShape 2"/>
          <p:cNvSpPr/>
          <p:nvPr/>
        </p:nvSpPr>
        <p:spPr>
          <a:xfrm>
            <a:off x="602280" y="332640"/>
            <a:ext cx="8061840" cy="6091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spc="-1">
                <a:solidFill>
                  <a:srgbClr val="000000"/>
                </a:solidFill>
                <a:uFill>
                  <a:solidFill>
                    <a:srgbClr val="FFFFFF"/>
                  </a:solidFill>
                </a:uFill>
                <a:latin typeface="Arial"/>
                <a:ea typeface="ヒラギノ角ゴ Pro W3"/>
              </a:rPr>
              <a:t>Merci pour votre attention</a:t>
            </a:r>
            <a:endParaRPr lang="fr-FR" sz="1800" b="0" strike="noStrike" spc="-1">
              <a:solidFill>
                <a:srgbClr val="000000"/>
              </a:solidFill>
              <a:uFill>
                <a:solidFill>
                  <a:srgbClr val="FFFFFF"/>
                </a:solidFill>
              </a:uFill>
              <a:latin typeface="Arial"/>
            </a:endParaRPr>
          </a:p>
          <a:p>
            <a:pPr algn="ctr">
              <a:lnSpc>
                <a:spcPct val="100000"/>
              </a:lnSpc>
            </a:pPr>
            <a:endParaRPr lang="fr-FR" sz="1800" b="0" strike="noStrike" spc="-1">
              <a:solidFill>
                <a:srgbClr val="000000"/>
              </a:solidFill>
              <a:uFill>
                <a:solidFill>
                  <a:srgbClr val="FFFFFF"/>
                </a:solidFill>
              </a:uFill>
              <a:latin typeface="Arial"/>
            </a:endParaRPr>
          </a:p>
        </p:txBody>
      </p:sp>
      <p:sp>
        <p:nvSpPr>
          <p:cNvPr id="784" name="CustomShape 3"/>
          <p:cNvSpPr/>
          <p:nvPr/>
        </p:nvSpPr>
        <p:spPr>
          <a:xfrm>
            <a:off x="481320" y="2101680"/>
            <a:ext cx="8182800" cy="91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a:p>
            <a:pPr>
              <a:lnSpc>
                <a:spcPct val="100000"/>
              </a:lnSpc>
            </a:pPr>
            <a:endParaRPr lang="fr-FR" sz="1800" b="0" strike="noStrike" spc="-1">
              <a:solidFill>
                <a:srgbClr val="000000"/>
              </a:solidFill>
              <a:uFill>
                <a:solidFill>
                  <a:srgbClr val="FFFFFF"/>
                </a:solidFill>
              </a:uFill>
              <a:latin typeface="Arial"/>
            </a:endParaRPr>
          </a:p>
        </p:txBody>
      </p:sp>
      <p:sp>
        <p:nvSpPr>
          <p:cNvPr id="785" name="CustomShape 4"/>
          <p:cNvSpPr/>
          <p:nvPr/>
        </p:nvSpPr>
        <p:spPr>
          <a:xfrm>
            <a:off x="697680" y="1998360"/>
            <a:ext cx="8061840" cy="102492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fr-FR" sz="1800" b="0" strike="noStrike" spc="-1">
                <a:solidFill>
                  <a:srgbClr val="000000"/>
                </a:solidFill>
                <a:uFill>
                  <a:solidFill>
                    <a:srgbClr val="FFFFFF"/>
                  </a:solidFill>
                </a:uFill>
                <a:latin typeface="Arial"/>
                <a:ea typeface="ヒラギノ角ゴ Pro W3"/>
              </a:rPr>
              <a:t>Questions</a:t>
            </a:r>
            <a:endParaRPr lang="fr-FR" sz="1800" b="0" strike="noStrike" spc="-1">
              <a:solidFill>
                <a:srgbClr val="000000"/>
              </a:solidFill>
              <a:uFill>
                <a:solidFill>
                  <a:srgbClr val="FFFFFF"/>
                </a:solidFill>
              </a:uFill>
              <a:latin typeface="Arial"/>
            </a:endParaRPr>
          </a:p>
          <a:p>
            <a:pPr algn="ctr">
              <a:lnSpc>
                <a:spcPct val="100000"/>
              </a:lnSpc>
            </a:pPr>
            <a:r>
              <a:rPr lang="fr-FR" sz="1800" b="0" strike="noStrike" spc="-1">
                <a:solidFill>
                  <a:srgbClr val="000000"/>
                </a:solidFill>
                <a:uFill>
                  <a:solidFill>
                    <a:srgbClr val="FFFFFF"/>
                  </a:solidFill>
                </a:uFill>
                <a:latin typeface="Arial"/>
                <a:ea typeface="ヒラギノ角ゴ Pro W3"/>
              </a:rPr>
              <a:t>Formation à l’outil</a:t>
            </a:r>
            <a:endParaRPr lang="fr-FR" sz="1800" b="0" strike="noStrike" spc="-1">
              <a:solidFill>
                <a:srgbClr val="000000"/>
              </a:solidFill>
              <a:uFill>
                <a:solidFill>
                  <a:srgbClr val="FFFFFF"/>
                </a:solidFill>
              </a:uFill>
              <a:latin typeface="Arial"/>
            </a:endParaRPr>
          </a:p>
        </p:txBody>
      </p:sp>
      <p:sp>
        <p:nvSpPr>
          <p:cNvPr id="786" name="CustomShape 5"/>
          <p:cNvSpPr/>
          <p:nvPr/>
        </p:nvSpPr>
        <p:spPr>
          <a:xfrm>
            <a:off x="1540440" y="6464520"/>
            <a:ext cx="594684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ustomShape 1"/>
          <p:cNvSpPr/>
          <p:nvPr/>
        </p:nvSpPr>
        <p:spPr>
          <a:xfrm>
            <a:off x="576000" y="937080"/>
            <a:ext cx="7988400" cy="716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 </a:t>
            </a:r>
            <a:endParaRPr lang="fr-FR" sz="2400" b="0" strike="noStrike" spc="-1">
              <a:solidFill>
                <a:srgbClr val="000000"/>
              </a:solidFill>
              <a:uFill>
                <a:solidFill>
                  <a:srgbClr val="FFFFFF"/>
                </a:solidFill>
              </a:uFill>
              <a:latin typeface="Arial"/>
            </a:endParaRPr>
          </a:p>
        </p:txBody>
      </p:sp>
      <p:sp>
        <p:nvSpPr>
          <p:cNvPr id="195" name="CustomShape 2"/>
          <p:cNvSpPr/>
          <p:nvPr/>
        </p:nvSpPr>
        <p:spPr>
          <a:xfrm>
            <a:off x="576360" y="2214720"/>
            <a:ext cx="7988400" cy="3911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43080" indent="-339840">
              <a:lnSpc>
                <a:spcPct val="100000"/>
              </a:lnSpc>
            </a:pPr>
            <a:r>
              <a:rPr lang="fr-FR" sz="800" b="1" strike="noStrike" spc="-1">
                <a:solidFill>
                  <a:srgbClr val="000000"/>
                </a:solidFill>
                <a:uFill>
                  <a:solidFill>
                    <a:srgbClr val="FFFFFF"/>
                  </a:solidFill>
                </a:uFill>
                <a:latin typeface="Arial"/>
                <a:ea typeface="ヒラギノ角ゴ Pro W3"/>
              </a:rPr>
              <a:t>  </a:t>
            </a:r>
            <a:endParaRPr lang="fr-FR" sz="800" b="0" strike="noStrike" spc="-1">
              <a:solidFill>
                <a:srgbClr val="000000"/>
              </a:solidFill>
              <a:uFill>
                <a:solidFill>
                  <a:srgbClr val="FFFFFF"/>
                </a:solidFill>
              </a:uFill>
              <a:latin typeface="Arial"/>
            </a:endParaRPr>
          </a:p>
          <a:p>
            <a:pPr marL="343080" indent="-339840">
              <a:lnSpc>
                <a:spcPct val="100000"/>
              </a:lnSpc>
            </a:pPr>
            <a:endParaRPr lang="fr-FR" sz="800" b="0" strike="noStrike" spc="-1">
              <a:solidFill>
                <a:srgbClr val="000000"/>
              </a:solidFill>
              <a:uFill>
                <a:solidFill>
                  <a:srgbClr val="FFFFFF"/>
                </a:solidFill>
              </a:uFill>
              <a:latin typeface="Arial"/>
            </a:endParaRPr>
          </a:p>
        </p:txBody>
      </p:sp>
      <p:sp>
        <p:nvSpPr>
          <p:cNvPr id="196" name="CustomShape 3"/>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pic>
        <p:nvPicPr>
          <p:cNvPr id="197" name="Image 228"/>
          <p:cNvPicPr/>
          <p:nvPr/>
        </p:nvPicPr>
        <p:blipFill>
          <a:blip r:embed="rId2"/>
          <a:srcRect l="14017" r="65856"/>
          <a:stretch/>
        </p:blipFill>
        <p:spPr>
          <a:xfrm>
            <a:off x="2160000" y="1569960"/>
            <a:ext cx="1580760" cy="4177080"/>
          </a:xfrm>
          <a:prstGeom prst="rect">
            <a:avLst/>
          </a:prstGeom>
          <a:ln>
            <a:noFill/>
          </a:ln>
        </p:spPr>
      </p:pic>
      <p:sp>
        <p:nvSpPr>
          <p:cNvPr id="198" name="CustomShape 4"/>
          <p:cNvSpPr/>
          <p:nvPr/>
        </p:nvSpPr>
        <p:spPr>
          <a:xfrm>
            <a:off x="6120000" y="4536000"/>
            <a:ext cx="2733120" cy="85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FF0066"/>
                </a:solidFill>
                <a:uFill>
                  <a:solidFill>
                    <a:srgbClr val="FFFFFF"/>
                  </a:solidFill>
                </a:uFill>
                <a:latin typeface="Arial"/>
                <a:ea typeface="DejaVu Sans"/>
              </a:rPr>
              <a:t>GESTIONNAIRE D’ÉCHANGE DE DONNÉES</a:t>
            </a:r>
            <a:endParaRPr lang="fr-FR" sz="1800" b="0" strike="noStrike" spc="-1">
              <a:solidFill>
                <a:srgbClr val="000000"/>
              </a:solidFill>
              <a:uFill>
                <a:solidFill>
                  <a:srgbClr val="FFFFFF"/>
                </a:solidFill>
              </a:uFill>
              <a:latin typeface="Arial"/>
            </a:endParaRPr>
          </a:p>
        </p:txBody>
      </p:sp>
      <p:sp>
        <p:nvSpPr>
          <p:cNvPr id="199" name="Line 5"/>
          <p:cNvSpPr/>
          <p:nvPr/>
        </p:nvSpPr>
        <p:spPr>
          <a:xfrm flipH="1">
            <a:off x="3744000" y="4824000"/>
            <a:ext cx="2376000" cy="360"/>
          </a:xfrm>
          <a:prstGeom prst="line">
            <a:avLst/>
          </a:prstGeom>
          <a:ln>
            <a:solidFill>
              <a:srgbClr val="FF0066"/>
            </a:solidFill>
            <a:tailEnd type="triangle" w="med" len="med"/>
          </a:ln>
        </p:spPr>
        <p:style>
          <a:lnRef idx="0">
            <a:scrgbClr r="0" g="0" b="0"/>
          </a:lnRef>
          <a:fillRef idx="0">
            <a:scrgbClr r="0" g="0" b="0"/>
          </a:fillRef>
          <a:effectRef idx="0">
            <a:scrgbClr r="0" g="0" b="0"/>
          </a:effectRef>
          <a:fontRef idx="minor"/>
        </p:style>
      </p:sp>
      <p:sp>
        <p:nvSpPr>
          <p:cNvPr id="200" name="CustomShape 6"/>
          <p:cNvSpPr/>
          <p:nvPr/>
        </p:nvSpPr>
        <p:spPr>
          <a:xfrm>
            <a:off x="6048000" y="2448000"/>
            <a:ext cx="1869120" cy="34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FF"/>
                </a:solidFill>
                <a:uFill>
                  <a:solidFill>
                    <a:srgbClr val="FFFFFF"/>
                  </a:solidFill>
                </a:uFill>
                <a:latin typeface="Arial"/>
                <a:ea typeface="DejaVu Sans"/>
              </a:rPr>
              <a:t>Logiciel Altaïr</a:t>
            </a:r>
            <a:endParaRPr lang="fr-FR" sz="1800" b="0" strike="noStrike" spc="-1">
              <a:solidFill>
                <a:srgbClr val="000000"/>
              </a:solidFill>
              <a:uFill>
                <a:solidFill>
                  <a:srgbClr val="FFFFFF"/>
                </a:solidFill>
              </a:uFill>
              <a:latin typeface="Arial"/>
            </a:endParaRPr>
          </a:p>
        </p:txBody>
      </p:sp>
      <p:sp>
        <p:nvSpPr>
          <p:cNvPr id="201" name="Line 7"/>
          <p:cNvSpPr/>
          <p:nvPr/>
        </p:nvSpPr>
        <p:spPr>
          <a:xfrm flipH="1">
            <a:off x="3888000" y="2664000"/>
            <a:ext cx="2160000" cy="360"/>
          </a:xfrm>
          <a:prstGeom prst="line">
            <a:avLst/>
          </a:prstGeom>
          <a:ln>
            <a:solidFill>
              <a:srgbClr val="0000FF"/>
            </a:solidFill>
            <a:tailEnd type="triangle" w="med" len="med"/>
          </a:ln>
        </p:spPr>
        <p:style>
          <a:lnRef idx="0">
            <a:scrgbClr r="0" g="0" b="0"/>
          </a:lnRef>
          <a:fillRef idx="0">
            <a:scrgbClr r="0" g="0" b="0"/>
          </a:fillRef>
          <a:effectRef idx="0">
            <a:scrgbClr r="0" g="0" b="0"/>
          </a:effectRef>
          <a:fontRef idx="minor"/>
        </p:style>
      </p:sp>
      <p:sp>
        <p:nvSpPr>
          <p:cNvPr id="202" name="CustomShape 8"/>
          <p:cNvSpPr/>
          <p:nvPr/>
        </p:nvSpPr>
        <p:spPr>
          <a:xfrm>
            <a:off x="72000" y="360000"/>
            <a:ext cx="888984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L’application et le gestionnaire </a:t>
            </a:r>
            <a:endParaRPr lang="fr-FR" sz="24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d’échange de données</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sp>
        <p:nvSpPr>
          <p:cNvPr id="203" name="CustomShape 9"/>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C0304ED-773C-40F8-A679-644FAFC8A4F7}" type="slidenum">
              <a:rPr lang="fr-FR" sz="900" b="0" strike="noStrike" spc="-1">
                <a:solidFill>
                  <a:srgbClr val="8B8B8B"/>
                </a:solidFill>
                <a:uFill>
                  <a:solidFill>
                    <a:srgbClr val="FFFFFF"/>
                  </a:solidFill>
                </a:uFill>
                <a:latin typeface="Calibri"/>
                <a:ea typeface="DejaVu Sans"/>
              </a:rPr>
              <a:t>8</a:t>
            </a:fld>
            <a:endParaRPr lang="fr-FR" sz="900" b="0" strike="noStrike" spc="-1">
              <a:solidFill>
                <a:srgbClr val="000000"/>
              </a:solidFill>
              <a:uFill>
                <a:solidFill>
                  <a:srgbClr val="FFFFFF"/>
                </a:solidFill>
              </a:uFill>
              <a:latin typeface="Arial"/>
            </a:endParaRPr>
          </a:p>
        </p:txBody>
      </p:sp>
      <p:sp>
        <p:nvSpPr>
          <p:cNvPr id="204" name="CustomShape 10"/>
          <p:cNvSpPr/>
          <p:nvPr/>
        </p:nvSpPr>
        <p:spPr>
          <a:xfrm>
            <a:off x="2751840" y="6463440"/>
            <a:ext cx="41356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35080" y="1160640"/>
            <a:ext cx="8402040" cy="4749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just">
              <a:lnSpc>
                <a:spcPct val="100000"/>
              </a:lnSpc>
            </a:pPr>
            <a:r>
              <a:rPr lang="fr-FR" sz="1800" b="1" strike="noStrike" spc="-1">
                <a:solidFill>
                  <a:srgbClr val="0000CC"/>
                </a:solidFill>
                <a:uFill>
                  <a:solidFill>
                    <a:srgbClr val="FFFFFF"/>
                  </a:solidFill>
                </a:uFill>
                <a:latin typeface="Calibri"/>
                <a:ea typeface="DejaVu Sans"/>
              </a:rPr>
              <a:t>La fenêtre principale de l’outil Altaïr comprend 5 menus déroulants : Fichier, Editer, Lancer, Configurer et Aide.</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marL="285840" indent="-282960" algn="just">
              <a:lnSpc>
                <a:spcPct val="100000"/>
              </a:lnSpc>
              <a:buClr>
                <a:srgbClr val="558ED5"/>
              </a:buClr>
              <a:buFont typeface="StarSymbol"/>
              <a:buChar char="-"/>
            </a:pPr>
            <a:r>
              <a:rPr lang="fr-FR" sz="1800" b="1" strike="noStrike" spc="-1">
                <a:solidFill>
                  <a:srgbClr val="558ED5"/>
                </a:solidFill>
                <a:uFill>
                  <a:solidFill>
                    <a:srgbClr val="FFFFFF"/>
                  </a:solidFill>
                </a:uFill>
                <a:latin typeface="Arial"/>
                <a:ea typeface="ヒラギノ角ゴ Pro W3"/>
              </a:rPr>
              <a:t>Fichier</a:t>
            </a:r>
            <a:r>
              <a:rPr lang="fr-FR" sz="1800" b="1" strike="noStrike" spc="-1">
                <a:solidFill>
                  <a:srgbClr val="000000"/>
                </a:solidFill>
                <a:uFill>
                  <a:solidFill>
                    <a:srgbClr val="FFFFFF"/>
                  </a:solidFill>
                </a:uFill>
                <a:latin typeface="Arial"/>
                <a:ea typeface="ヒラギノ角ゴ Pro W3"/>
              </a:rPr>
              <a:t> : permet d’accéder aux fonctionnalités de création en mode projet, enregistrement, exportation et archivage du rapport Altaïr. </a:t>
            </a: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000000"/>
                </a:solidFill>
                <a:uFill>
                  <a:solidFill>
                    <a:srgbClr val="FFFFFF"/>
                  </a:solidFill>
                </a:uFill>
                <a:latin typeface="Arial"/>
                <a:ea typeface="ヒラギノ角ゴ Pro W3"/>
              </a:rPr>
              <a:t>     </a:t>
            </a:r>
            <a:endParaRPr lang="fr-FR" sz="1800" b="0" strike="noStrike" spc="-1">
              <a:solidFill>
                <a:srgbClr val="000000"/>
              </a:solidFill>
              <a:uFill>
                <a:solidFill>
                  <a:srgbClr val="FFFFFF"/>
                </a:solidFill>
              </a:uFill>
              <a:latin typeface="Arial"/>
            </a:endParaRPr>
          </a:p>
          <a:p>
            <a:pPr marL="285840" indent="-282960" algn="just">
              <a:lnSpc>
                <a:spcPct val="100000"/>
              </a:lnSpc>
              <a:buClr>
                <a:srgbClr val="558ED5"/>
              </a:buClr>
              <a:buFont typeface="StarSymbol"/>
              <a:buChar char="-"/>
            </a:pPr>
            <a:r>
              <a:rPr lang="fr-FR" sz="1800" b="1" strike="noStrike" spc="-1">
                <a:solidFill>
                  <a:srgbClr val="558ED5"/>
                </a:solidFill>
                <a:uFill>
                  <a:solidFill>
                    <a:srgbClr val="FFFFFF"/>
                  </a:solidFill>
                </a:uFill>
                <a:latin typeface="Arial"/>
                <a:ea typeface="ヒラギノ角ゴ Pro W3"/>
              </a:rPr>
              <a:t>Editer </a:t>
            </a:r>
            <a:r>
              <a:rPr lang="fr-FR" sz="1800" b="1" strike="noStrike" spc="-1">
                <a:solidFill>
                  <a:srgbClr val="000000"/>
                </a:solidFill>
                <a:uFill>
                  <a:solidFill>
                    <a:srgbClr val="FFFFFF"/>
                  </a:solidFill>
                </a:uFill>
                <a:latin typeface="Arial"/>
                <a:ea typeface="ヒラギノ角ゴ Pro W3"/>
              </a:rPr>
              <a:t>: permet de modifier l’apparence de l’interface avec plus ou moins de détails explicites.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marL="285840" indent="-282960" algn="just">
              <a:lnSpc>
                <a:spcPct val="100000"/>
              </a:lnSpc>
              <a:buClr>
                <a:srgbClr val="558ED5"/>
              </a:buClr>
              <a:buFont typeface="StarSymbol"/>
              <a:buChar char="-"/>
            </a:pPr>
            <a:r>
              <a:rPr lang="fr-FR" sz="1800" b="1" strike="noStrike" spc="-1">
                <a:solidFill>
                  <a:srgbClr val="558ED5"/>
                </a:solidFill>
                <a:uFill>
                  <a:solidFill>
                    <a:srgbClr val="FFFFFF"/>
                  </a:solidFill>
                </a:uFill>
                <a:latin typeface="Arial"/>
                <a:ea typeface="ヒラギノ角ゴ Pro W3"/>
              </a:rPr>
              <a:t>Lancer </a:t>
            </a:r>
            <a:r>
              <a:rPr lang="fr-FR" sz="1800" b="1" strike="noStrike" spc="-1">
                <a:solidFill>
                  <a:srgbClr val="000000"/>
                </a:solidFill>
                <a:uFill>
                  <a:solidFill>
                    <a:srgbClr val="FFFFFF"/>
                  </a:solidFill>
                </a:uFill>
                <a:latin typeface="Arial"/>
                <a:ea typeface="ヒラギノ角ゴ Pro W3"/>
              </a:rPr>
              <a:t>: permet le lancement de l’analyse des données paye xhl ou xml et l’exécution de cette analyse.</a:t>
            </a:r>
            <a:endParaRPr lang="fr-FR" sz="1800" b="0" strike="noStrike" spc="-1">
              <a:solidFill>
                <a:srgbClr val="000000"/>
              </a:solidFill>
              <a:uFill>
                <a:solidFill>
                  <a:srgbClr val="FFFFFF"/>
                </a:solidFill>
              </a:uFill>
              <a:latin typeface="Arial"/>
            </a:endParaRPr>
          </a:p>
          <a:p>
            <a:pPr algn="just">
              <a:lnSpc>
                <a:spcPct val="100000"/>
              </a:lnSpc>
            </a:pPr>
            <a:r>
              <a:rPr lang="fr-FR" sz="1800" b="1" strike="noStrike" spc="-1">
                <a:solidFill>
                  <a:srgbClr val="000000"/>
                </a:solidFill>
                <a:uFill>
                  <a:solidFill>
                    <a:srgbClr val="FFFFFF"/>
                  </a:solidFill>
                </a:uFill>
                <a:latin typeface="Arial"/>
                <a:ea typeface="ヒラギノ角ゴ Pro W3"/>
              </a:rPr>
              <a:t>    </a:t>
            </a:r>
            <a:endParaRPr lang="fr-FR" sz="1800" b="0" strike="noStrike" spc="-1">
              <a:solidFill>
                <a:srgbClr val="000000"/>
              </a:solidFill>
              <a:uFill>
                <a:solidFill>
                  <a:srgbClr val="FFFFFF"/>
                </a:solidFill>
              </a:uFill>
              <a:latin typeface="Arial"/>
            </a:endParaRPr>
          </a:p>
          <a:p>
            <a:pPr marL="285840" indent="-282960" algn="just">
              <a:lnSpc>
                <a:spcPct val="100000"/>
              </a:lnSpc>
              <a:buClr>
                <a:srgbClr val="558ED5"/>
              </a:buClr>
              <a:buFont typeface="StarSymbol"/>
              <a:buChar char="-"/>
            </a:pPr>
            <a:r>
              <a:rPr lang="fr-FR" sz="1800" b="1" strike="noStrike" spc="-1">
                <a:solidFill>
                  <a:srgbClr val="558ED5"/>
                </a:solidFill>
                <a:uFill>
                  <a:solidFill>
                    <a:srgbClr val="FFFFFF"/>
                  </a:solidFill>
                </a:uFill>
                <a:latin typeface="Arial"/>
                <a:ea typeface="ヒラギノ角ゴ Pro W3"/>
              </a:rPr>
              <a:t>Configurer</a:t>
            </a:r>
            <a:r>
              <a:rPr lang="fr-FR" sz="1800" b="1" strike="noStrike" spc="-1">
                <a:solidFill>
                  <a:srgbClr val="000000"/>
                </a:solidFill>
                <a:uFill>
                  <a:solidFill>
                    <a:srgbClr val="FFFFFF"/>
                  </a:solidFill>
                </a:uFill>
                <a:latin typeface="Arial"/>
                <a:ea typeface="ヒラギノ角ゴ Pro W3"/>
              </a:rPr>
              <a:t> : permet d’accéder aux fonctionnalités de configuration technique des données.</a:t>
            </a:r>
            <a:endParaRPr lang="fr-FR" sz="1800" b="0" strike="noStrike" spc="-1">
              <a:solidFill>
                <a:srgbClr val="000000"/>
              </a:solidFill>
              <a:uFill>
                <a:solidFill>
                  <a:srgbClr val="FFFFFF"/>
                </a:solidFill>
              </a:uFill>
              <a:latin typeface="Arial"/>
            </a:endParaRPr>
          </a:p>
          <a:p>
            <a:pPr algn="just">
              <a:lnSpc>
                <a:spcPct val="100000"/>
              </a:lnSpc>
            </a:pPr>
            <a:endParaRPr lang="fr-FR" sz="1800" b="0" strike="noStrike" spc="-1">
              <a:solidFill>
                <a:srgbClr val="000000"/>
              </a:solidFill>
              <a:uFill>
                <a:solidFill>
                  <a:srgbClr val="FFFFFF"/>
                </a:solidFill>
              </a:uFill>
              <a:latin typeface="Arial"/>
            </a:endParaRPr>
          </a:p>
          <a:p>
            <a:pPr marL="285840" indent="-282960" algn="just">
              <a:lnSpc>
                <a:spcPct val="100000"/>
              </a:lnSpc>
              <a:buClr>
                <a:srgbClr val="558ED5"/>
              </a:buClr>
              <a:buFont typeface="StarSymbol"/>
              <a:buChar char="-"/>
            </a:pPr>
            <a:r>
              <a:rPr lang="fr-FR" sz="1800" b="1" strike="noStrike" spc="-1">
                <a:solidFill>
                  <a:srgbClr val="558ED5"/>
                </a:solidFill>
                <a:uFill>
                  <a:solidFill>
                    <a:srgbClr val="FFFFFF"/>
                  </a:solidFill>
                </a:uFill>
                <a:latin typeface="Arial"/>
                <a:ea typeface="ヒラギノ角ゴ Pro W3"/>
              </a:rPr>
              <a:t>Aide</a:t>
            </a:r>
            <a:r>
              <a:rPr lang="fr-FR" sz="1800" b="1" strike="noStrike" spc="-1">
                <a:solidFill>
                  <a:srgbClr val="000000"/>
                </a:solidFill>
                <a:uFill>
                  <a:solidFill>
                    <a:srgbClr val="FFFFFF"/>
                  </a:solidFill>
                </a:uFill>
                <a:latin typeface="Arial"/>
                <a:ea typeface="ヒラギノ角ゴ Pro W3"/>
              </a:rPr>
              <a:t> : la fonction « aide » comprend des liens vers la norme de dématérialisation et les conventions adoptées pour les fichiers CSV.</a:t>
            </a:r>
            <a:endParaRPr lang="fr-FR" sz="1800" b="0" strike="noStrike" spc="-1">
              <a:solidFill>
                <a:srgbClr val="000000"/>
              </a:solidFill>
              <a:uFill>
                <a:solidFill>
                  <a:srgbClr val="FFFFFF"/>
                </a:solidFill>
              </a:uFill>
              <a:latin typeface="Arial"/>
            </a:endParaRPr>
          </a:p>
        </p:txBody>
      </p:sp>
      <p:sp>
        <p:nvSpPr>
          <p:cNvPr id="206" name="CustomShape 2"/>
          <p:cNvSpPr/>
          <p:nvPr/>
        </p:nvSpPr>
        <p:spPr>
          <a:xfrm>
            <a:off x="7883640" y="6321600"/>
            <a:ext cx="896760" cy="176040"/>
          </a:xfrm>
          <a:prstGeom prst="rect">
            <a:avLst/>
          </a:prstGeom>
          <a:noFill/>
          <a:ln>
            <a:noFill/>
          </a:ln>
        </p:spPr>
        <p:style>
          <a:lnRef idx="0">
            <a:scrgbClr r="0" g="0" b="0"/>
          </a:lnRef>
          <a:fillRef idx="0">
            <a:scrgbClr r="0" g="0" b="0"/>
          </a:fillRef>
          <a:effectRef idx="0">
            <a:scrgbClr r="0" g="0" b="0"/>
          </a:effectRef>
          <a:fontRef idx="minor"/>
        </p:style>
      </p:sp>
      <p:sp>
        <p:nvSpPr>
          <p:cNvPr id="207" name="CustomShape 3"/>
          <p:cNvSpPr/>
          <p:nvPr/>
        </p:nvSpPr>
        <p:spPr>
          <a:xfrm>
            <a:off x="235080" y="296640"/>
            <a:ext cx="8889840" cy="644760"/>
          </a:xfrm>
          <a:prstGeom prst="rect">
            <a:avLst/>
          </a:prstGeom>
          <a:solidFill>
            <a:schemeClr val="accent1">
              <a:lumMod val="20000"/>
              <a:lumOff val="80000"/>
            </a:schemeClr>
          </a:solidFill>
          <a:ln>
            <a:solidFill>
              <a:schemeClr val="accent1"/>
            </a:solidFill>
          </a:ln>
        </p:spPr>
        <p:style>
          <a:lnRef idx="0">
            <a:scrgbClr r="0" g="0" b="0"/>
          </a:lnRef>
          <a:fillRef idx="0">
            <a:scrgbClr r="0" g="0" b="0"/>
          </a:fillRef>
          <a:effectRef idx="0">
            <a:scrgbClr r="0" g="0" b="0"/>
          </a:effectRef>
          <a:fontRef idx="minor"/>
        </p:style>
        <p:txBody>
          <a:bodyPr lIns="0" tIns="0" rIns="0" bIns="0" anchor="ctr"/>
          <a:lstStyle/>
          <a:p>
            <a:pPr>
              <a:lnSpc>
                <a:spcPct val="100000"/>
              </a:lnSpc>
            </a:pPr>
            <a:endParaRPr lang="fr-FR" sz="1800" b="0" strike="noStrike" spc="-1">
              <a:solidFill>
                <a:srgbClr val="000000"/>
              </a:solidFill>
              <a:uFill>
                <a:solidFill>
                  <a:srgbClr val="FFFFFF"/>
                </a:solidFill>
              </a:uFill>
              <a:latin typeface="Arial"/>
            </a:endParaRPr>
          </a:p>
          <a:p>
            <a:pPr algn="ctr">
              <a:lnSpc>
                <a:spcPct val="100000"/>
              </a:lnSpc>
            </a:pPr>
            <a:r>
              <a:rPr lang="fr-FR" sz="2400" b="0" strike="noStrike" cap="all" spc="-1">
                <a:solidFill>
                  <a:srgbClr val="308087"/>
                </a:solidFill>
                <a:uFill>
                  <a:solidFill>
                    <a:srgbClr val="FFFFFF"/>
                  </a:solidFill>
                </a:uFill>
                <a:latin typeface="Times New Roman"/>
                <a:ea typeface="ヒラギノ角ゴ Pro W3"/>
              </a:rPr>
              <a:t>LES FONCTIONNALITES de l’APPLICATION</a:t>
            </a:r>
            <a:endParaRPr lang="fr-FR" sz="2400" b="0" strike="noStrike" spc="-1">
              <a:solidFill>
                <a:srgbClr val="000000"/>
              </a:solidFill>
              <a:uFill>
                <a:solidFill>
                  <a:srgbClr val="FFFFFF"/>
                </a:solidFill>
              </a:uFill>
              <a:latin typeface="Arial"/>
            </a:endParaRPr>
          </a:p>
          <a:p>
            <a:pPr algn="ctr">
              <a:lnSpc>
                <a:spcPct val="100000"/>
              </a:lnSpc>
            </a:pPr>
            <a:endParaRPr lang="fr-FR" sz="2400" b="0" strike="noStrike" spc="-1">
              <a:solidFill>
                <a:srgbClr val="000000"/>
              </a:solidFill>
              <a:uFill>
                <a:solidFill>
                  <a:srgbClr val="FFFFFF"/>
                </a:solidFill>
              </a:uFill>
              <a:latin typeface="Arial"/>
            </a:endParaRPr>
          </a:p>
        </p:txBody>
      </p:sp>
      <p:sp>
        <p:nvSpPr>
          <p:cNvPr id="208" name="CustomShape 4"/>
          <p:cNvSpPr/>
          <p:nvPr/>
        </p:nvSpPr>
        <p:spPr>
          <a:xfrm>
            <a:off x="6458040" y="6356520"/>
            <a:ext cx="205596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FE1F22E4-BF38-4E30-AD45-FCBF70C3DC06}" type="slidenum">
              <a:rPr lang="fr-FR" sz="900" b="0" strike="noStrike" spc="-1">
                <a:solidFill>
                  <a:srgbClr val="8B8B8B"/>
                </a:solidFill>
                <a:uFill>
                  <a:solidFill>
                    <a:srgbClr val="FFFFFF"/>
                  </a:solidFill>
                </a:uFill>
                <a:latin typeface="Calibri"/>
                <a:ea typeface="DejaVu Sans"/>
              </a:rPr>
              <a:t>9</a:t>
            </a:fld>
            <a:endParaRPr lang="fr-FR" sz="900" b="0" strike="noStrike" spc="-1">
              <a:solidFill>
                <a:srgbClr val="000000"/>
              </a:solidFill>
              <a:uFill>
                <a:solidFill>
                  <a:srgbClr val="FFFFFF"/>
                </a:solidFill>
              </a:uFill>
              <a:latin typeface="Arial"/>
            </a:endParaRPr>
          </a:p>
        </p:txBody>
      </p:sp>
      <p:sp>
        <p:nvSpPr>
          <p:cNvPr id="209" name="CustomShape 5"/>
          <p:cNvSpPr/>
          <p:nvPr/>
        </p:nvSpPr>
        <p:spPr>
          <a:xfrm>
            <a:off x="2751840" y="6463440"/>
            <a:ext cx="4135680" cy="36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900" b="0" strike="noStrike" spc="-1">
                <a:solidFill>
                  <a:srgbClr val="8B8B8B"/>
                </a:solidFill>
                <a:uFill>
                  <a:solidFill>
                    <a:srgbClr val="FFFFFF"/>
                  </a:solidFill>
                </a:uFill>
                <a:latin typeface="Calibri"/>
                <a:ea typeface="DejaVu Sans"/>
              </a:rPr>
              <a:t>Guide méthodologique  : Extraction des données  Altaïr –   F. Nicol et  V. Le Boudec</a:t>
            </a:r>
            <a:endParaRPr lang="fr-FR" sz="9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8773</TotalTime>
  <Words>3722</Words>
  <Application>Microsoft Office PowerPoint</Application>
  <PresentationFormat>Affichage à l'écran (4:3)</PresentationFormat>
  <Paragraphs>731</Paragraphs>
  <Slides>72</Slides>
  <Notes>3</Notes>
  <HiddenSlides>0</HiddenSlides>
  <MMClips>0</MMClips>
  <ScaleCrop>false</ScaleCrop>
  <HeadingPairs>
    <vt:vector size="6" baseType="variant">
      <vt:variant>
        <vt:lpstr>Polices utilisées</vt:lpstr>
      </vt:variant>
      <vt:variant>
        <vt:i4>8</vt:i4>
      </vt:variant>
      <vt:variant>
        <vt:lpstr>Thème</vt:lpstr>
      </vt:variant>
      <vt:variant>
        <vt:i4>4</vt:i4>
      </vt:variant>
      <vt:variant>
        <vt:lpstr>Titres des diapositives</vt:lpstr>
      </vt:variant>
      <vt:variant>
        <vt:i4>72</vt:i4>
      </vt:variant>
    </vt:vector>
  </HeadingPairs>
  <TitlesOfParts>
    <vt:vector size="84" baseType="lpstr">
      <vt:lpstr>Arial</vt:lpstr>
      <vt:lpstr>Calibri</vt:lpstr>
      <vt:lpstr>DejaVu Sans</vt:lpstr>
      <vt:lpstr>StarSymbol</vt:lpstr>
      <vt:lpstr>Symbol</vt:lpstr>
      <vt:lpstr>Times New Roman</vt:lpstr>
      <vt:lpstr>Wingdings</vt:lpstr>
      <vt:lpstr>ヒラギノ角ゴ Pro W3</vt:lpstr>
      <vt:lpstr>Office Theme</vt:lpstr>
      <vt:lpstr>Office Theme</vt: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CDC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dc:title>
  <dc:subject>CDC</dc:subject>
  <dc:creator>CDC</dc:creator>
  <dc:description/>
  <cp:lastModifiedBy>Nicol, Fabrice</cp:lastModifiedBy>
  <cp:revision>642</cp:revision>
  <dcterms:created xsi:type="dcterms:W3CDTF">2013-07-26T07:27:45Z</dcterms:created>
  <dcterms:modified xsi:type="dcterms:W3CDTF">2017-06-15T13:06:39Z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CDC</vt:lpwstr>
  </property>
  <property fmtid="{D5CDD505-2E9C-101B-9397-08002B2CF9AE}" pid="4" name="ContentTypeId">
    <vt:lpwstr>0x01010094B425644692734C99B91F411E105FD0</vt:lpwstr>
  </property>
  <property fmtid="{D5CDD505-2E9C-101B-9397-08002B2CF9AE}" pid="5" name="HiddenSlides">
    <vt:i4>0</vt:i4>
  </property>
  <property fmtid="{D5CDD505-2E9C-101B-9397-08002B2CF9AE}" pid="6" name="HyperlinksChanged">
    <vt:bool>false</vt:bool>
  </property>
  <property fmtid="{D5CDD505-2E9C-101B-9397-08002B2CF9AE}" pid="7" name="LinksUpToDate">
    <vt:bool>false</vt:bool>
  </property>
  <property fmtid="{D5CDD505-2E9C-101B-9397-08002B2CF9AE}" pid="8" name="MMClips">
    <vt:i4>0</vt:i4>
  </property>
  <property fmtid="{D5CDD505-2E9C-101B-9397-08002B2CF9AE}" pid="9" name="Manager">
    <vt:lpwstr>CDC</vt:lpwstr>
  </property>
  <property fmtid="{D5CDD505-2E9C-101B-9397-08002B2CF9AE}" pid="10" name="Notes">
    <vt:i4>3</vt:i4>
  </property>
  <property fmtid="{D5CDD505-2E9C-101B-9397-08002B2CF9AE}" pid="11" name="PresentationFormat">
    <vt:lpwstr>Affichage à l'écran (4:3)</vt:lpwstr>
  </property>
  <property fmtid="{D5CDD505-2E9C-101B-9397-08002B2CF9AE}" pid="12" name="ScaleCrop">
    <vt:bool>false</vt:bool>
  </property>
  <property fmtid="{D5CDD505-2E9C-101B-9397-08002B2CF9AE}" pid="13" name="ShareDoc">
    <vt:bool>false</vt:bool>
  </property>
  <property fmtid="{D5CDD505-2E9C-101B-9397-08002B2CF9AE}" pid="14" name="Slides">
    <vt:i4>70</vt:i4>
  </property>
</Properties>
</file>